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8" r:id="rId5"/>
    <p:sldId id="319" r:id="rId6"/>
    <p:sldId id="337" r:id="rId7"/>
    <p:sldId id="336" r:id="rId8"/>
    <p:sldId id="335" r:id="rId9"/>
    <p:sldId id="334" r:id="rId10"/>
    <p:sldId id="333" r:id="rId11"/>
    <p:sldId id="332" r:id="rId12"/>
    <p:sldId id="331" r:id="rId13"/>
    <p:sldId id="330" r:id="rId14"/>
    <p:sldId id="329" r:id="rId15"/>
    <p:sldId id="328" r:id="rId16"/>
    <p:sldId id="327" r:id="rId17"/>
    <p:sldId id="326" r:id="rId18"/>
    <p:sldId id="325" r:id="rId19"/>
    <p:sldId id="324" r:id="rId20"/>
    <p:sldId id="322" r:id="rId21"/>
    <p:sldId id="320" r:id="rId22"/>
    <p:sldId id="318" r:id="rId23"/>
    <p:sldId id="315" r:id="rId24"/>
    <p:sldId id="313" r:id="rId25"/>
    <p:sldId id="344" r:id="rId26"/>
    <p:sldId id="343" r:id="rId27"/>
    <p:sldId id="341" r:id="rId28"/>
    <p:sldId id="340" r:id="rId29"/>
    <p:sldId id="339" r:id="rId30"/>
    <p:sldId id="348" r:id="rId31"/>
    <p:sldId id="347" r:id="rId32"/>
    <p:sldId id="338" r:id="rId33"/>
    <p:sldId id="352" r:id="rId34"/>
    <p:sldId id="353" r:id="rId35"/>
    <p:sldId id="354" r:id="rId36"/>
    <p:sldId id="35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19" autoAdjust="0"/>
  </p:normalViewPr>
  <p:slideViewPr>
    <p:cSldViewPr snapToGrid="0">
      <p:cViewPr varScale="1">
        <p:scale>
          <a:sx n="96" d="100"/>
          <a:sy n="96" d="100"/>
        </p:scale>
        <p:origin x="86"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F279B6-3263-4CAC-A188-6B9992329F1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IN"/>
        </a:p>
      </dgm:t>
    </dgm:pt>
    <dgm:pt modelId="{A9EAFD18-DAFF-4A84-9D76-10A108F05276}">
      <dgm:prSet/>
      <dgm:spPr/>
      <dgm:t>
        <a:bodyPr/>
        <a:lstStyle/>
        <a:p>
          <a:r>
            <a:rPr lang="en-US" dirty="0"/>
            <a:t>1. DATA COLLECTION</a:t>
          </a:r>
          <a:endParaRPr lang="en-IN" dirty="0"/>
        </a:p>
      </dgm:t>
    </dgm:pt>
    <dgm:pt modelId="{3595C5F2-3B57-4F6E-B79B-8E94AC49E92E}" type="parTrans" cxnId="{529D9E47-A410-4672-A70A-228BD0F72805}">
      <dgm:prSet/>
      <dgm:spPr/>
      <dgm:t>
        <a:bodyPr/>
        <a:lstStyle/>
        <a:p>
          <a:endParaRPr lang="en-IN"/>
        </a:p>
      </dgm:t>
    </dgm:pt>
    <dgm:pt modelId="{B52F6233-8B77-4B91-AFF1-0A31B422103B}" type="sibTrans" cxnId="{529D9E47-A410-4672-A70A-228BD0F72805}">
      <dgm:prSet/>
      <dgm:spPr/>
      <dgm:t>
        <a:bodyPr/>
        <a:lstStyle/>
        <a:p>
          <a:endParaRPr lang="en-IN"/>
        </a:p>
      </dgm:t>
    </dgm:pt>
    <dgm:pt modelId="{9356CFDA-46CE-4337-B568-DDFF3A952BBD}">
      <dgm:prSet/>
      <dgm:spPr/>
      <dgm:t>
        <a:bodyPr/>
        <a:lstStyle/>
        <a:p>
          <a:r>
            <a:rPr lang="en-US" dirty="0"/>
            <a:t>2. DATA PRE-PROCESSING</a:t>
          </a:r>
          <a:endParaRPr lang="en-IN" dirty="0"/>
        </a:p>
      </dgm:t>
    </dgm:pt>
    <dgm:pt modelId="{6B2C95A7-9453-4454-8A6C-7042C1C8F598}" type="parTrans" cxnId="{5A7A979E-C977-4C7A-AE4B-4BB3FA842FC7}">
      <dgm:prSet/>
      <dgm:spPr/>
      <dgm:t>
        <a:bodyPr/>
        <a:lstStyle/>
        <a:p>
          <a:endParaRPr lang="en-IN"/>
        </a:p>
      </dgm:t>
    </dgm:pt>
    <dgm:pt modelId="{F7721F9A-C831-4A84-90F1-5F8496A0CC4D}" type="sibTrans" cxnId="{5A7A979E-C977-4C7A-AE4B-4BB3FA842FC7}">
      <dgm:prSet/>
      <dgm:spPr/>
      <dgm:t>
        <a:bodyPr/>
        <a:lstStyle/>
        <a:p>
          <a:endParaRPr lang="en-IN"/>
        </a:p>
      </dgm:t>
    </dgm:pt>
    <dgm:pt modelId="{A36C1271-7AF5-4ADD-ABBA-5D9DF75C2829}">
      <dgm:prSet/>
      <dgm:spPr/>
      <dgm:t>
        <a:bodyPr/>
        <a:lstStyle/>
        <a:p>
          <a:r>
            <a:rPr lang="en-US" dirty="0"/>
            <a:t>3. EXPLORATORY DATA ANALYSIS</a:t>
          </a:r>
          <a:endParaRPr lang="en-IN" dirty="0"/>
        </a:p>
      </dgm:t>
    </dgm:pt>
    <dgm:pt modelId="{883F95D4-2FB9-49C1-8CAB-E4992A45A17A}" type="parTrans" cxnId="{355F3C3F-FEFA-4E12-96B0-DD4A5DA05543}">
      <dgm:prSet/>
      <dgm:spPr/>
      <dgm:t>
        <a:bodyPr/>
        <a:lstStyle/>
        <a:p>
          <a:endParaRPr lang="en-IN"/>
        </a:p>
      </dgm:t>
    </dgm:pt>
    <dgm:pt modelId="{925128EE-80EA-4235-999F-D1CDA3249277}" type="sibTrans" cxnId="{355F3C3F-FEFA-4E12-96B0-DD4A5DA05543}">
      <dgm:prSet/>
      <dgm:spPr/>
      <dgm:t>
        <a:bodyPr/>
        <a:lstStyle/>
        <a:p>
          <a:endParaRPr lang="en-IN"/>
        </a:p>
      </dgm:t>
    </dgm:pt>
    <dgm:pt modelId="{8285EBBC-D40F-489F-977D-14332D024DC4}">
      <dgm:prSet/>
      <dgm:spPr/>
      <dgm:t>
        <a:bodyPr/>
        <a:lstStyle/>
        <a:p>
          <a:r>
            <a:rPr lang="en-US" dirty="0"/>
            <a:t>4. MODEL FITTING &amp; EVALUATION</a:t>
          </a:r>
          <a:endParaRPr lang="en-IN" dirty="0"/>
        </a:p>
      </dgm:t>
    </dgm:pt>
    <dgm:pt modelId="{F0B5C27D-8654-4F79-84DD-5B4756890BD0}" type="parTrans" cxnId="{5492AF2F-77C2-4B97-9AB4-513474A796D0}">
      <dgm:prSet/>
      <dgm:spPr/>
      <dgm:t>
        <a:bodyPr/>
        <a:lstStyle/>
        <a:p>
          <a:endParaRPr lang="en-IN"/>
        </a:p>
      </dgm:t>
    </dgm:pt>
    <dgm:pt modelId="{1E5F938C-E8D3-4660-9862-A6F2E3FD588E}" type="sibTrans" cxnId="{5492AF2F-77C2-4B97-9AB4-513474A796D0}">
      <dgm:prSet/>
      <dgm:spPr/>
      <dgm:t>
        <a:bodyPr/>
        <a:lstStyle/>
        <a:p>
          <a:endParaRPr lang="en-IN"/>
        </a:p>
      </dgm:t>
    </dgm:pt>
    <dgm:pt modelId="{F08D7346-33C5-4A38-9959-9109BA0CC37E}">
      <dgm:prSet/>
      <dgm:spPr/>
      <dgm:t>
        <a:bodyPr/>
        <a:lstStyle/>
        <a:p>
          <a:r>
            <a:rPr lang="en-US" dirty="0"/>
            <a:t>5. RESULTS</a:t>
          </a:r>
          <a:endParaRPr lang="en-IN" dirty="0"/>
        </a:p>
      </dgm:t>
    </dgm:pt>
    <dgm:pt modelId="{BF745740-68EE-4844-8467-596FCA557E51}" type="parTrans" cxnId="{D9A92D23-2008-49DE-9879-472759DD4969}">
      <dgm:prSet/>
      <dgm:spPr/>
      <dgm:t>
        <a:bodyPr/>
        <a:lstStyle/>
        <a:p>
          <a:endParaRPr lang="en-IN"/>
        </a:p>
      </dgm:t>
    </dgm:pt>
    <dgm:pt modelId="{8C8A5930-D2D3-4D21-AE55-EAF3FC9C2FF1}" type="sibTrans" cxnId="{D9A92D23-2008-49DE-9879-472759DD4969}">
      <dgm:prSet/>
      <dgm:spPr/>
      <dgm:t>
        <a:bodyPr/>
        <a:lstStyle/>
        <a:p>
          <a:endParaRPr lang="en-IN"/>
        </a:p>
      </dgm:t>
    </dgm:pt>
    <dgm:pt modelId="{9FAA7AF8-E371-432B-961A-F6A7AF335D90}" type="pres">
      <dgm:prSet presAssocID="{B6F279B6-3263-4CAC-A188-6B9992329F12}" presName="Name0" presStyleCnt="0">
        <dgm:presLayoutVars>
          <dgm:dir/>
          <dgm:animLvl val="lvl"/>
          <dgm:resizeHandles val="exact"/>
        </dgm:presLayoutVars>
      </dgm:prSet>
      <dgm:spPr/>
    </dgm:pt>
    <dgm:pt modelId="{29E6899F-2C84-4738-BD84-72ABABB9D6C9}" type="pres">
      <dgm:prSet presAssocID="{A9EAFD18-DAFF-4A84-9D76-10A108F05276}" presName="parTxOnly" presStyleLbl="node1" presStyleIdx="0" presStyleCnt="5">
        <dgm:presLayoutVars>
          <dgm:chMax val="0"/>
          <dgm:chPref val="0"/>
          <dgm:bulletEnabled val="1"/>
        </dgm:presLayoutVars>
      </dgm:prSet>
      <dgm:spPr/>
    </dgm:pt>
    <dgm:pt modelId="{C882AD30-6386-4396-AEAB-6910987FD372}" type="pres">
      <dgm:prSet presAssocID="{B52F6233-8B77-4B91-AFF1-0A31B422103B}" presName="parTxOnlySpace" presStyleCnt="0"/>
      <dgm:spPr/>
    </dgm:pt>
    <dgm:pt modelId="{B8871B7A-C96A-4BB8-AD6B-37AFE4609BF4}" type="pres">
      <dgm:prSet presAssocID="{9356CFDA-46CE-4337-B568-DDFF3A952BBD}" presName="parTxOnly" presStyleLbl="node1" presStyleIdx="1" presStyleCnt="5">
        <dgm:presLayoutVars>
          <dgm:chMax val="0"/>
          <dgm:chPref val="0"/>
          <dgm:bulletEnabled val="1"/>
        </dgm:presLayoutVars>
      </dgm:prSet>
      <dgm:spPr/>
    </dgm:pt>
    <dgm:pt modelId="{3DC96B96-7E10-4434-8C62-96A3AB6380AF}" type="pres">
      <dgm:prSet presAssocID="{F7721F9A-C831-4A84-90F1-5F8496A0CC4D}" presName="parTxOnlySpace" presStyleCnt="0"/>
      <dgm:spPr/>
    </dgm:pt>
    <dgm:pt modelId="{F768A7CD-D4B1-4711-A0A1-FA97FB9C180A}" type="pres">
      <dgm:prSet presAssocID="{A36C1271-7AF5-4ADD-ABBA-5D9DF75C2829}" presName="parTxOnly" presStyleLbl="node1" presStyleIdx="2" presStyleCnt="5">
        <dgm:presLayoutVars>
          <dgm:chMax val="0"/>
          <dgm:chPref val="0"/>
          <dgm:bulletEnabled val="1"/>
        </dgm:presLayoutVars>
      </dgm:prSet>
      <dgm:spPr/>
    </dgm:pt>
    <dgm:pt modelId="{E16B7C5C-14AA-4BFA-B07E-F82C13A6D44D}" type="pres">
      <dgm:prSet presAssocID="{925128EE-80EA-4235-999F-D1CDA3249277}" presName="parTxOnlySpace" presStyleCnt="0"/>
      <dgm:spPr/>
    </dgm:pt>
    <dgm:pt modelId="{D3A9D0AC-5578-455A-BD8D-A03EDEB82BF7}" type="pres">
      <dgm:prSet presAssocID="{8285EBBC-D40F-489F-977D-14332D024DC4}" presName="parTxOnly" presStyleLbl="node1" presStyleIdx="3" presStyleCnt="5">
        <dgm:presLayoutVars>
          <dgm:chMax val="0"/>
          <dgm:chPref val="0"/>
          <dgm:bulletEnabled val="1"/>
        </dgm:presLayoutVars>
      </dgm:prSet>
      <dgm:spPr/>
    </dgm:pt>
    <dgm:pt modelId="{6641844C-8386-4120-886D-8C695596B302}" type="pres">
      <dgm:prSet presAssocID="{1E5F938C-E8D3-4660-9862-A6F2E3FD588E}" presName="parTxOnlySpace" presStyleCnt="0"/>
      <dgm:spPr/>
    </dgm:pt>
    <dgm:pt modelId="{523D7CBB-D2FB-487F-9A83-7AD31B08FE31}" type="pres">
      <dgm:prSet presAssocID="{F08D7346-33C5-4A38-9959-9109BA0CC37E}" presName="parTxOnly" presStyleLbl="node1" presStyleIdx="4" presStyleCnt="5">
        <dgm:presLayoutVars>
          <dgm:chMax val="0"/>
          <dgm:chPref val="0"/>
          <dgm:bulletEnabled val="1"/>
        </dgm:presLayoutVars>
      </dgm:prSet>
      <dgm:spPr/>
    </dgm:pt>
  </dgm:ptLst>
  <dgm:cxnLst>
    <dgm:cxn modelId="{9BED1A0C-1FDD-4377-B7EB-FBEA33D514A6}" type="presOf" srcId="{F08D7346-33C5-4A38-9959-9109BA0CC37E}" destId="{523D7CBB-D2FB-487F-9A83-7AD31B08FE31}" srcOrd="0" destOrd="0" presId="urn:microsoft.com/office/officeart/2005/8/layout/chevron1"/>
    <dgm:cxn modelId="{D9A92D23-2008-49DE-9879-472759DD4969}" srcId="{B6F279B6-3263-4CAC-A188-6B9992329F12}" destId="{F08D7346-33C5-4A38-9959-9109BA0CC37E}" srcOrd="4" destOrd="0" parTransId="{BF745740-68EE-4844-8467-596FCA557E51}" sibTransId="{8C8A5930-D2D3-4D21-AE55-EAF3FC9C2FF1}"/>
    <dgm:cxn modelId="{58CCAE26-67DE-4BBB-B014-C383259E0C43}" type="presOf" srcId="{A9EAFD18-DAFF-4A84-9D76-10A108F05276}" destId="{29E6899F-2C84-4738-BD84-72ABABB9D6C9}" srcOrd="0" destOrd="0" presId="urn:microsoft.com/office/officeart/2005/8/layout/chevron1"/>
    <dgm:cxn modelId="{5492AF2F-77C2-4B97-9AB4-513474A796D0}" srcId="{B6F279B6-3263-4CAC-A188-6B9992329F12}" destId="{8285EBBC-D40F-489F-977D-14332D024DC4}" srcOrd="3" destOrd="0" parTransId="{F0B5C27D-8654-4F79-84DD-5B4756890BD0}" sibTransId="{1E5F938C-E8D3-4660-9862-A6F2E3FD588E}"/>
    <dgm:cxn modelId="{355F3C3F-FEFA-4E12-96B0-DD4A5DA05543}" srcId="{B6F279B6-3263-4CAC-A188-6B9992329F12}" destId="{A36C1271-7AF5-4ADD-ABBA-5D9DF75C2829}" srcOrd="2" destOrd="0" parTransId="{883F95D4-2FB9-49C1-8CAB-E4992A45A17A}" sibTransId="{925128EE-80EA-4235-999F-D1CDA3249277}"/>
    <dgm:cxn modelId="{529D9E47-A410-4672-A70A-228BD0F72805}" srcId="{B6F279B6-3263-4CAC-A188-6B9992329F12}" destId="{A9EAFD18-DAFF-4A84-9D76-10A108F05276}" srcOrd="0" destOrd="0" parTransId="{3595C5F2-3B57-4F6E-B79B-8E94AC49E92E}" sibTransId="{B52F6233-8B77-4B91-AFF1-0A31B422103B}"/>
    <dgm:cxn modelId="{F5C6994E-C0AB-4B31-A37C-15181AAC0C5B}" type="presOf" srcId="{8285EBBC-D40F-489F-977D-14332D024DC4}" destId="{D3A9D0AC-5578-455A-BD8D-A03EDEB82BF7}" srcOrd="0" destOrd="0" presId="urn:microsoft.com/office/officeart/2005/8/layout/chevron1"/>
    <dgm:cxn modelId="{5A7A979E-C977-4C7A-AE4B-4BB3FA842FC7}" srcId="{B6F279B6-3263-4CAC-A188-6B9992329F12}" destId="{9356CFDA-46CE-4337-B568-DDFF3A952BBD}" srcOrd="1" destOrd="0" parTransId="{6B2C95A7-9453-4454-8A6C-7042C1C8F598}" sibTransId="{F7721F9A-C831-4A84-90F1-5F8496A0CC4D}"/>
    <dgm:cxn modelId="{1EC3D6BC-1976-47A0-9B07-6F1F30595E19}" type="presOf" srcId="{9356CFDA-46CE-4337-B568-DDFF3A952BBD}" destId="{B8871B7A-C96A-4BB8-AD6B-37AFE4609BF4}" srcOrd="0" destOrd="0" presId="urn:microsoft.com/office/officeart/2005/8/layout/chevron1"/>
    <dgm:cxn modelId="{FF5A8AD0-A40D-412D-BB0A-A1095840AC76}" type="presOf" srcId="{B6F279B6-3263-4CAC-A188-6B9992329F12}" destId="{9FAA7AF8-E371-432B-961A-F6A7AF335D90}" srcOrd="0" destOrd="0" presId="urn:microsoft.com/office/officeart/2005/8/layout/chevron1"/>
    <dgm:cxn modelId="{E0CCCAF4-A358-4AEE-B0D3-FBC5C184FF00}" type="presOf" srcId="{A36C1271-7AF5-4ADD-ABBA-5D9DF75C2829}" destId="{F768A7CD-D4B1-4711-A0A1-FA97FB9C180A}" srcOrd="0" destOrd="0" presId="urn:microsoft.com/office/officeart/2005/8/layout/chevron1"/>
    <dgm:cxn modelId="{1383C8DE-39C1-4CB0-ACDF-E532DB364F21}" type="presParOf" srcId="{9FAA7AF8-E371-432B-961A-F6A7AF335D90}" destId="{29E6899F-2C84-4738-BD84-72ABABB9D6C9}" srcOrd="0" destOrd="0" presId="urn:microsoft.com/office/officeart/2005/8/layout/chevron1"/>
    <dgm:cxn modelId="{059CDF91-D907-45D7-BB9C-1E557B0F497A}" type="presParOf" srcId="{9FAA7AF8-E371-432B-961A-F6A7AF335D90}" destId="{C882AD30-6386-4396-AEAB-6910987FD372}" srcOrd="1" destOrd="0" presId="urn:microsoft.com/office/officeart/2005/8/layout/chevron1"/>
    <dgm:cxn modelId="{9FFC66A3-3117-41C3-A672-7E0E3F1BBA25}" type="presParOf" srcId="{9FAA7AF8-E371-432B-961A-F6A7AF335D90}" destId="{B8871B7A-C96A-4BB8-AD6B-37AFE4609BF4}" srcOrd="2" destOrd="0" presId="urn:microsoft.com/office/officeart/2005/8/layout/chevron1"/>
    <dgm:cxn modelId="{05392F7F-FC39-4593-8827-1DB804112514}" type="presParOf" srcId="{9FAA7AF8-E371-432B-961A-F6A7AF335D90}" destId="{3DC96B96-7E10-4434-8C62-96A3AB6380AF}" srcOrd="3" destOrd="0" presId="urn:microsoft.com/office/officeart/2005/8/layout/chevron1"/>
    <dgm:cxn modelId="{551D47C0-0404-463C-AAEB-61005E6F2F5D}" type="presParOf" srcId="{9FAA7AF8-E371-432B-961A-F6A7AF335D90}" destId="{F768A7CD-D4B1-4711-A0A1-FA97FB9C180A}" srcOrd="4" destOrd="0" presId="urn:microsoft.com/office/officeart/2005/8/layout/chevron1"/>
    <dgm:cxn modelId="{7EFAE116-40A7-4F7A-9CC5-B6EF902B4583}" type="presParOf" srcId="{9FAA7AF8-E371-432B-961A-F6A7AF335D90}" destId="{E16B7C5C-14AA-4BFA-B07E-F82C13A6D44D}" srcOrd="5" destOrd="0" presId="urn:microsoft.com/office/officeart/2005/8/layout/chevron1"/>
    <dgm:cxn modelId="{5E9C2B23-0784-4BE4-8268-1A2381A67B90}" type="presParOf" srcId="{9FAA7AF8-E371-432B-961A-F6A7AF335D90}" destId="{D3A9D0AC-5578-455A-BD8D-A03EDEB82BF7}" srcOrd="6" destOrd="0" presId="urn:microsoft.com/office/officeart/2005/8/layout/chevron1"/>
    <dgm:cxn modelId="{F7C8C8E3-FD1C-4371-B5E6-A5DCEA6E8E06}" type="presParOf" srcId="{9FAA7AF8-E371-432B-961A-F6A7AF335D90}" destId="{6641844C-8386-4120-886D-8C695596B302}" srcOrd="7" destOrd="0" presId="urn:microsoft.com/office/officeart/2005/8/layout/chevron1"/>
    <dgm:cxn modelId="{3D1E48ED-9A6C-4F1C-86EC-D3DC21156C4F}" type="presParOf" srcId="{9FAA7AF8-E371-432B-961A-F6A7AF335D90}" destId="{523D7CBB-D2FB-487F-9A83-7AD31B08FE31}"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C46097-7AFD-4B0D-88FB-7B2214391B3F}"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IN"/>
        </a:p>
      </dgm:t>
    </dgm:pt>
    <dgm:pt modelId="{7E6242BA-6AA1-4FA6-B502-63F2EEB28070}">
      <dgm:prSet/>
      <dgm:spPr/>
      <dgm:t>
        <a:bodyPr/>
        <a:lstStyle/>
        <a:p>
          <a:r>
            <a:rPr lang="en-US" b="1" i="0"/>
            <a:t>Getting the dataset</a:t>
          </a:r>
          <a:endParaRPr lang="en-IN"/>
        </a:p>
      </dgm:t>
    </dgm:pt>
    <dgm:pt modelId="{08FBD96E-F22D-4DA0-B1E9-C83B121AF1DB}" type="parTrans" cxnId="{4CE51D38-F2FE-4163-8579-A7106F4AAB32}">
      <dgm:prSet/>
      <dgm:spPr/>
      <dgm:t>
        <a:bodyPr/>
        <a:lstStyle/>
        <a:p>
          <a:endParaRPr lang="en-IN"/>
        </a:p>
      </dgm:t>
    </dgm:pt>
    <dgm:pt modelId="{8F97848A-E8D2-4741-BDE8-165E3D018B8F}" type="sibTrans" cxnId="{4CE51D38-F2FE-4163-8579-A7106F4AAB32}">
      <dgm:prSet/>
      <dgm:spPr/>
      <dgm:t>
        <a:bodyPr/>
        <a:lstStyle/>
        <a:p>
          <a:endParaRPr lang="en-IN"/>
        </a:p>
      </dgm:t>
    </dgm:pt>
    <dgm:pt modelId="{347258E0-5F9D-4B85-8308-FFAFC692C324}">
      <dgm:prSet/>
      <dgm:spPr/>
      <dgm:t>
        <a:bodyPr/>
        <a:lstStyle/>
        <a:p>
          <a:r>
            <a:rPr lang="en-US" b="1" i="0"/>
            <a:t>Importing libraries</a:t>
          </a:r>
          <a:endParaRPr lang="en-IN"/>
        </a:p>
      </dgm:t>
    </dgm:pt>
    <dgm:pt modelId="{EB2C98D0-FFA8-49B6-8CAF-2E1B16620A62}" type="parTrans" cxnId="{BF9D5376-B05C-46C3-AB07-F41A17D766AB}">
      <dgm:prSet/>
      <dgm:spPr/>
      <dgm:t>
        <a:bodyPr/>
        <a:lstStyle/>
        <a:p>
          <a:endParaRPr lang="en-IN"/>
        </a:p>
      </dgm:t>
    </dgm:pt>
    <dgm:pt modelId="{AC89800B-8CED-416E-8E3A-98F5C9E8FF7D}" type="sibTrans" cxnId="{BF9D5376-B05C-46C3-AB07-F41A17D766AB}">
      <dgm:prSet/>
      <dgm:spPr/>
      <dgm:t>
        <a:bodyPr/>
        <a:lstStyle/>
        <a:p>
          <a:endParaRPr lang="en-IN"/>
        </a:p>
      </dgm:t>
    </dgm:pt>
    <dgm:pt modelId="{FE2F8273-FF12-4EB1-8DD9-29374AFDA2F9}">
      <dgm:prSet/>
      <dgm:spPr/>
      <dgm:t>
        <a:bodyPr/>
        <a:lstStyle/>
        <a:p>
          <a:r>
            <a:rPr lang="en-US" b="1" i="0"/>
            <a:t>Importing datasets</a:t>
          </a:r>
          <a:endParaRPr lang="en-IN"/>
        </a:p>
      </dgm:t>
    </dgm:pt>
    <dgm:pt modelId="{BF87C9EF-AC69-4DEF-BD07-B211DDDAC26B}" type="parTrans" cxnId="{C2DEB320-11F5-4670-98B4-3ABB9E81CEE6}">
      <dgm:prSet/>
      <dgm:spPr/>
      <dgm:t>
        <a:bodyPr/>
        <a:lstStyle/>
        <a:p>
          <a:endParaRPr lang="en-IN"/>
        </a:p>
      </dgm:t>
    </dgm:pt>
    <dgm:pt modelId="{93C6257C-67E8-488C-BC1D-DA53CA057141}" type="sibTrans" cxnId="{C2DEB320-11F5-4670-98B4-3ABB9E81CEE6}">
      <dgm:prSet/>
      <dgm:spPr/>
      <dgm:t>
        <a:bodyPr/>
        <a:lstStyle/>
        <a:p>
          <a:endParaRPr lang="en-IN"/>
        </a:p>
      </dgm:t>
    </dgm:pt>
    <dgm:pt modelId="{220C6FFB-0F29-49E4-8470-7BB7F2891E4C}">
      <dgm:prSet/>
      <dgm:spPr/>
      <dgm:t>
        <a:bodyPr/>
        <a:lstStyle/>
        <a:p>
          <a:r>
            <a:rPr lang="en-US" b="1" i="0"/>
            <a:t>Finding Missing Data</a:t>
          </a:r>
          <a:endParaRPr lang="en-IN"/>
        </a:p>
      </dgm:t>
    </dgm:pt>
    <dgm:pt modelId="{6A7B4BA4-DC8D-460A-BCF2-3D8553E847D4}" type="parTrans" cxnId="{1A0A628B-E219-43EF-BCEB-1613F0E7BBCE}">
      <dgm:prSet/>
      <dgm:spPr/>
      <dgm:t>
        <a:bodyPr/>
        <a:lstStyle/>
        <a:p>
          <a:endParaRPr lang="en-IN"/>
        </a:p>
      </dgm:t>
    </dgm:pt>
    <dgm:pt modelId="{8F1A0FB7-0EF9-4E00-A12F-3F8E9578ABF0}" type="sibTrans" cxnId="{1A0A628B-E219-43EF-BCEB-1613F0E7BBCE}">
      <dgm:prSet/>
      <dgm:spPr/>
      <dgm:t>
        <a:bodyPr/>
        <a:lstStyle/>
        <a:p>
          <a:endParaRPr lang="en-IN"/>
        </a:p>
      </dgm:t>
    </dgm:pt>
    <dgm:pt modelId="{8DFFBD54-D782-4D7D-A890-529DE4E0CA37}">
      <dgm:prSet/>
      <dgm:spPr/>
      <dgm:t>
        <a:bodyPr/>
        <a:lstStyle/>
        <a:p>
          <a:r>
            <a:rPr lang="en-US" b="1" i="0"/>
            <a:t>Encoding Categorical Data</a:t>
          </a:r>
          <a:endParaRPr lang="en-IN"/>
        </a:p>
      </dgm:t>
    </dgm:pt>
    <dgm:pt modelId="{2BF81CBF-75C9-43A0-A54C-BBD8906F0B1D}" type="parTrans" cxnId="{907C9105-2F52-4C0F-8E11-B91AE1971B3C}">
      <dgm:prSet/>
      <dgm:spPr/>
      <dgm:t>
        <a:bodyPr/>
        <a:lstStyle/>
        <a:p>
          <a:endParaRPr lang="en-IN"/>
        </a:p>
      </dgm:t>
    </dgm:pt>
    <dgm:pt modelId="{616E5EE5-0412-4760-9583-788CCE37A93B}" type="sibTrans" cxnId="{907C9105-2F52-4C0F-8E11-B91AE1971B3C}">
      <dgm:prSet/>
      <dgm:spPr/>
      <dgm:t>
        <a:bodyPr/>
        <a:lstStyle/>
        <a:p>
          <a:endParaRPr lang="en-IN"/>
        </a:p>
      </dgm:t>
    </dgm:pt>
    <dgm:pt modelId="{2788C86F-2D18-414B-A4E4-06C460425A72}">
      <dgm:prSet/>
      <dgm:spPr/>
      <dgm:t>
        <a:bodyPr/>
        <a:lstStyle/>
        <a:p>
          <a:r>
            <a:rPr lang="en-US" b="1" i="0"/>
            <a:t>Splitting dataset into training and test set</a:t>
          </a:r>
          <a:endParaRPr lang="en-IN"/>
        </a:p>
      </dgm:t>
    </dgm:pt>
    <dgm:pt modelId="{3CA13198-CCC2-4256-A746-015723D306DD}" type="parTrans" cxnId="{AE084D80-90E4-4872-8AD8-70882802310B}">
      <dgm:prSet/>
      <dgm:spPr/>
      <dgm:t>
        <a:bodyPr/>
        <a:lstStyle/>
        <a:p>
          <a:endParaRPr lang="en-IN"/>
        </a:p>
      </dgm:t>
    </dgm:pt>
    <dgm:pt modelId="{76216944-9B84-46F8-82DB-55B3580C9442}" type="sibTrans" cxnId="{AE084D80-90E4-4872-8AD8-70882802310B}">
      <dgm:prSet/>
      <dgm:spPr/>
      <dgm:t>
        <a:bodyPr/>
        <a:lstStyle/>
        <a:p>
          <a:endParaRPr lang="en-IN"/>
        </a:p>
      </dgm:t>
    </dgm:pt>
    <dgm:pt modelId="{A70D8797-7C0D-44EF-ADCA-B89DF55F3891}">
      <dgm:prSet/>
      <dgm:spPr/>
      <dgm:t>
        <a:bodyPr/>
        <a:lstStyle/>
        <a:p>
          <a:r>
            <a:rPr lang="en-US" b="1" i="0"/>
            <a:t>Feature scaling</a:t>
          </a:r>
          <a:endParaRPr lang="en-IN"/>
        </a:p>
      </dgm:t>
    </dgm:pt>
    <dgm:pt modelId="{175CE013-12DB-41C9-91F9-F0C1907B9DE0}" type="parTrans" cxnId="{0FF84A06-F192-4DB8-8C82-6C1FBDD802E8}">
      <dgm:prSet/>
      <dgm:spPr/>
      <dgm:t>
        <a:bodyPr/>
        <a:lstStyle/>
        <a:p>
          <a:endParaRPr lang="en-IN"/>
        </a:p>
      </dgm:t>
    </dgm:pt>
    <dgm:pt modelId="{2D98740B-FCA2-49FA-9B48-E707DAE3C0E0}" type="sibTrans" cxnId="{0FF84A06-F192-4DB8-8C82-6C1FBDD802E8}">
      <dgm:prSet/>
      <dgm:spPr/>
      <dgm:t>
        <a:bodyPr/>
        <a:lstStyle/>
        <a:p>
          <a:endParaRPr lang="en-IN"/>
        </a:p>
      </dgm:t>
    </dgm:pt>
    <dgm:pt modelId="{59F46627-DE3E-4140-9A6C-0142E3060C07}" type="pres">
      <dgm:prSet presAssocID="{20C46097-7AFD-4B0D-88FB-7B2214391B3F}" presName="Name0" presStyleCnt="0">
        <dgm:presLayoutVars>
          <dgm:dir/>
          <dgm:resizeHandles val="exact"/>
        </dgm:presLayoutVars>
      </dgm:prSet>
      <dgm:spPr/>
    </dgm:pt>
    <dgm:pt modelId="{1D1A36F2-691D-40D3-98C9-0B82E9DA2BC4}" type="pres">
      <dgm:prSet presAssocID="{7E6242BA-6AA1-4FA6-B502-63F2EEB28070}" presName="node" presStyleLbl="node1" presStyleIdx="0" presStyleCnt="7">
        <dgm:presLayoutVars>
          <dgm:bulletEnabled val="1"/>
        </dgm:presLayoutVars>
      </dgm:prSet>
      <dgm:spPr/>
    </dgm:pt>
    <dgm:pt modelId="{EABEE62C-27F2-488D-8863-94AA7A24C757}" type="pres">
      <dgm:prSet presAssocID="{8F97848A-E8D2-4741-BDE8-165E3D018B8F}" presName="sibTrans" presStyleLbl="sibTrans2D1" presStyleIdx="0" presStyleCnt="6"/>
      <dgm:spPr/>
    </dgm:pt>
    <dgm:pt modelId="{9A0F825B-C763-449D-9473-5AC19035177A}" type="pres">
      <dgm:prSet presAssocID="{8F97848A-E8D2-4741-BDE8-165E3D018B8F}" presName="connectorText" presStyleLbl="sibTrans2D1" presStyleIdx="0" presStyleCnt="6"/>
      <dgm:spPr/>
    </dgm:pt>
    <dgm:pt modelId="{743BAEE5-5439-4D8B-BA7E-4AC41227B6C2}" type="pres">
      <dgm:prSet presAssocID="{347258E0-5F9D-4B85-8308-FFAFC692C324}" presName="node" presStyleLbl="node1" presStyleIdx="1" presStyleCnt="7">
        <dgm:presLayoutVars>
          <dgm:bulletEnabled val="1"/>
        </dgm:presLayoutVars>
      </dgm:prSet>
      <dgm:spPr/>
    </dgm:pt>
    <dgm:pt modelId="{ABD6EE80-0AE2-4309-9F71-16689ABD0F34}" type="pres">
      <dgm:prSet presAssocID="{AC89800B-8CED-416E-8E3A-98F5C9E8FF7D}" presName="sibTrans" presStyleLbl="sibTrans2D1" presStyleIdx="1" presStyleCnt="6"/>
      <dgm:spPr/>
    </dgm:pt>
    <dgm:pt modelId="{23BDB154-060F-41CB-B41F-FE13E41C696C}" type="pres">
      <dgm:prSet presAssocID="{AC89800B-8CED-416E-8E3A-98F5C9E8FF7D}" presName="connectorText" presStyleLbl="sibTrans2D1" presStyleIdx="1" presStyleCnt="6"/>
      <dgm:spPr/>
    </dgm:pt>
    <dgm:pt modelId="{5624636B-065A-4180-A273-FD9409599A86}" type="pres">
      <dgm:prSet presAssocID="{FE2F8273-FF12-4EB1-8DD9-29374AFDA2F9}" presName="node" presStyleLbl="node1" presStyleIdx="2" presStyleCnt="7">
        <dgm:presLayoutVars>
          <dgm:bulletEnabled val="1"/>
        </dgm:presLayoutVars>
      </dgm:prSet>
      <dgm:spPr/>
    </dgm:pt>
    <dgm:pt modelId="{B58D9303-0837-4999-BD08-C420EA1A2F31}" type="pres">
      <dgm:prSet presAssocID="{93C6257C-67E8-488C-BC1D-DA53CA057141}" presName="sibTrans" presStyleLbl="sibTrans2D1" presStyleIdx="2" presStyleCnt="6"/>
      <dgm:spPr/>
    </dgm:pt>
    <dgm:pt modelId="{24AB1AEF-BE53-4B09-A1CC-EDF00A67802E}" type="pres">
      <dgm:prSet presAssocID="{93C6257C-67E8-488C-BC1D-DA53CA057141}" presName="connectorText" presStyleLbl="sibTrans2D1" presStyleIdx="2" presStyleCnt="6"/>
      <dgm:spPr/>
    </dgm:pt>
    <dgm:pt modelId="{AD7018F4-2AD4-4566-8755-C4C09188B16A}" type="pres">
      <dgm:prSet presAssocID="{220C6FFB-0F29-49E4-8470-7BB7F2891E4C}" presName="node" presStyleLbl="node1" presStyleIdx="3" presStyleCnt="7">
        <dgm:presLayoutVars>
          <dgm:bulletEnabled val="1"/>
        </dgm:presLayoutVars>
      </dgm:prSet>
      <dgm:spPr/>
    </dgm:pt>
    <dgm:pt modelId="{99E1F46A-4E98-489C-939A-63A875BC0909}" type="pres">
      <dgm:prSet presAssocID="{8F1A0FB7-0EF9-4E00-A12F-3F8E9578ABF0}" presName="sibTrans" presStyleLbl="sibTrans2D1" presStyleIdx="3" presStyleCnt="6"/>
      <dgm:spPr/>
    </dgm:pt>
    <dgm:pt modelId="{D0C0EC88-0EAC-47C2-A87E-7E9457467DCA}" type="pres">
      <dgm:prSet presAssocID="{8F1A0FB7-0EF9-4E00-A12F-3F8E9578ABF0}" presName="connectorText" presStyleLbl="sibTrans2D1" presStyleIdx="3" presStyleCnt="6"/>
      <dgm:spPr/>
    </dgm:pt>
    <dgm:pt modelId="{F62B5505-63EE-4BD4-8CC2-342F66799AFD}" type="pres">
      <dgm:prSet presAssocID="{8DFFBD54-D782-4D7D-A890-529DE4E0CA37}" presName="node" presStyleLbl="node1" presStyleIdx="4" presStyleCnt="7">
        <dgm:presLayoutVars>
          <dgm:bulletEnabled val="1"/>
        </dgm:presLayoutVars>
      </dgm:prSet>
      <dgm:spPr/>
    </dgm:pt>
    <dgm:pt modelId="{556DBC1F-119C-42F4-BF86-BC5A66610ED8}" type="pres">
      <dgm:prSet presAssocID="{616E5EE5-0412-4760-9583-788CCE37A93B}" presName="sibTrans" presStyleLbl="sibTrans2D1" presStyleIdx="4" presStyleCnt="6"/>
      <dgm:spPr/>
    </dgm:pt>
    <dgm:pt modelId="{2895C6C2-D59A-4603-BFAD-B7770852D8D7}" type="pres">
      <dgm:prSet presAssocID="{616E5EE5-0412-4760-9583-788CCE37A93B}" presName="connectorText" presStyleLbl="sibTrans2D1" presStyleIdx="4" presStyleCnt="6"/>
      <dgm:spPr/>
    </dgm:pt>
    <dgm:pt modelId="{638CCA01-666C-4BEC-ADBB-15ACD2AE03CE}" type="pres">
      <dgm:prSet presAssocID="{2788C86F-2D18-414B-A4E4-06C460425A72}" presName="node" presStyleLbl="node1" presStyleIdx="5" presStyleCnt="7">
        <dgm:presLayoutVars>
          <dgm:bulletEnabled val="1"/>
        </dgm:presLayoutVars>
      </dgm:prSet>
      <dgm:spPr/>
    </dgm:pt>
    <dgm:pt modelId="{AAC984E3-6D2A-4D0A-9A09-BA1D58B0D773}" type="pres">
      <dgm:prSet presAssocID="{76216944-9B84-46F8-82DB-55B3580C9442}" presName="sibTrans" presStyleLbl="sibTrans2D1" presStyleIdx="5" presStyleCnt="6"/>
      <dgm:spPr/>
    </dgm:pt>
    <dgm:pt modelId="{797E76EE-E287-4AA2-B4F8-B68F533B49C8}" type="pres">
      <dgm:prSet presAssocID="{76216944-9B84-46F8-82DB-55B3580C9442}" presName="connectorText" presStyleLbl="sibTrans2D1" presStyleIdx="5" presStyleCnt="6"/>
      <dgm:spPr/>
    </dgm:pt>
    <dgm:pt modelId="{93F4B688-6548-44A7-9254-E61639E5C818}" type="pres">
      <dgm:prSet presAssocID="{A70D8797-7C0D-44EF-ADCA-B89DF55F3891}" presName="node" presStyleLbl="node1" presStyleIdx="6" presStyleCnt="7">
        <dgm:presLayoutVars>
          <dgm:bulletEnabled val="1"/>
        </dgm:presLayoutVars>
      </dgm:prSet>
      <dgm:spPr/>
    </dgm:pt>
  </dgm:ptLst>
  <dgm:cxnLst>
    <dgm:cxn modelId="{907C9105-2F52-4C0F-8E11-B91AE1971B3C}" srcId="{20C46097-7AFD-4B0D-88FB-7B2214391B3F}" destId="{8DFFBD54-D782-4D7D-A890-529DE4E0CA37}" srcOrd="4" destOrd="0" parTransId="{2BF81CBF-75C9-43A0-A54C-BBD8906F0B1D}" sibTransId="{616E5EE5-0412-4760-9583-788CCE37A93B}"/>
    <dgm:cxn modelId="{0FF84A06-F192-4DB8-8C82-6C1FBDD802E8}" srcId="{20C46097-7AFD-4B0D-88FB-7B2214391B3F}" destId="{A70D8797-7C0D-44EF-ADCA-B89DF55F3891}" srcOrd="6" destOrd="0" parTransId="{175CE013-12DB-41C9-91F9-F0C1907B9DE0}" sibTransId="{2D98740B-FCA2-49FA-9B48-E707DAE3C0E0}"/>
    <dgm:cxn modelId="{EE36EE15-24A7-42A0-9174-2A87E6B254C8}" type="presOf" srcId="{8F1A0FB7-0EF9-4E00-A12F-3F8E9578ABF0}" destId="{99E1F46A-4E98-489C-939A-63A875BC0909}" srcOrd="0" destOrd="0" presId="urn:microsoft.com/office/officeart/2005/8/layout/process1"/>
    <dgm:cxn modelId="{C2DEB320-11F5-4670-98B4-3ABB9E81CEE6}" srcId="{20C46097-7AFD-4B0D-88FB-7B2214391B3F}" destId="{FE2F8273-FF12-4EB1-8DD9-29374AFDA2F9}" srcOrd="2" destOrd="0" parTransId="{BF87C9EF-AC69-4DEF-BD07-B211DDDAC26B}" sibTransId="{93C6257C-67E8-488C-BC1D-DA53CA057141}"/>
    <dgm:cxn modelId="{AAFD7D23-57C1-4940-9908-3D5D4CAA41B8}" type="presOf" srcId="{2788C86F-2D18-414B-A4E4-06C460425A72}" destId="{638CCA01-666C-4BEC-ADBB-15ACD2AE03CE}" srcOrd="0" destOrd="0" presId="urn:microsoft.com/office/officeart/2005/8/layout/process1"/>
    <dgm:cxn modelId="{4CE51D38-F2FE-4163-8579-A7106F4AAB32}" srcId="{20C46097-7AFD-4B0D-88FB-7B2214391B3F}" destId="{7E6242BA-6AA1-4FA6-B502-63F2EEB28070}" srcOrd="0" destOrd="0" parTransId="{08FBD96E-F22D-4DA0-B1E9-C83B121AF1DB}" sibTransId="{8F97848A-E8D2-4741-BDE8-165E3D018B8F}"/>
    <dgm:cxn modelId="{02480265-14F7-45C5-B84D-CC8F8062A6CB}" type="presOf" srcId="{7E6242BA-6AA1-4FA6-B502-63F2EEB28070}" destId="{1D1A36F2-691D-40D3-98C9-0B82E9DA2BC4}" srcOrd="0" destOrd="0" presId="urn:microsoft.com/office/officeart/2005/8/layout/process1"/>
    <dgm:cxn modelId="{99FDA147-03DC-4584-A9A6-34C6F002A90E}" type="presOf" srcId="{93C6257C-67E8-488C-BC1D-DA53CA057141}" destId="{B58D9303-0837-4999-BD08-C420EA1A2F31}" srcOrd="0" destOrd="0" presId="urn:microsoft.com/office/officeart/2005/8/layout/process1"/>
    <dgm:cxn modelId="{26E4DB6C-1148-435E-9926-198AFC678655}" type="presOf" srcId="{FE2F8273-FF12-4EB1-8DD9-29374AFDA2F9}" destId="{5624636B-065A-4180-A273-FD9409599A86}" srcOrd="0" destOrd="0" presId="urn:microsoft.com/office/officeart/2005/8/layout/process1"/>
    <dgm:cxn modelId="{A9198951-65D4-40E3-8059-60FBEA9F7250}" type="presOf" srcId="{A70D8797-7C0D-44EF-ADCA-B89DF55F3891}" destId="{93F4B688-6548-44A7-9254-E61639E5C818}" srcOrd="0" destOrd="0" presId="urn:microsoft.com/office/officeart/2005/8/layout/process1"/>
    <dgm:cxn modelId="{B05B9473-D6B4-49C5-AEC7-129D98CD7506}" type="presOf" srcId="{8DFFBD54-D782-4D7D-A890-529DE4E0CA37}" destId="{F62B5505-63EE-4BD4-8CC2-342F66799AFD}" srcOrd="0" destOrd="0" presId="urn:microsoft.com/office/officeart/2005/8/layout/process1"/>
    <dgm:cxn modelId="{3BA4ED55-4FE8-4282-9CEC-9C3D5E531AFF}" type="presOf" srcId="{616E5EE5-0412-4760-9583-788CCE37A93B}" destId="{2895C6C2-D59A-4603-BFAD-B7770852D8D7}" srcOrd="1" destOrd="0" presId="urn:microsoft.com/office/officeart/2005/8/layout/process1"/>
    <dgm:cxn modelId="{BF9D5376-B05C-46C3-AB07-F41A17D766AB}" srcId="{20C46097-7AFD-4B0D-88FB-7B2214391B3F}" destId="{347258E0-5F9D-4B85-8308-FFAFC692C324}" srcOrd="1" destOrd="0" parTransId="{EB2C98D0-FFA8-49B6-8CAF-2E1B16620A62}" sibTransId="{AC89800B-8CED-416E-8E3A-98F5C9E8FF7D}"/>
    <dgm:cxn modelId="{86624679-8B89-4CE7-9EF6-8B350958213B}" type="presOf" srcId="{8F97848A-E8D2-4741-BDE8-165E3D018B8F}" destId="{EABEE62C-27F2-488D-8863-94AA7A24C757}" srcOrd="0" destOrd="0" presId="urn:microsoft.com/office/officeart/2005/8/layout/process1"/>
    <dgm:cxn modelId="{AE084D80-90E4-4872-8AD8-70882802310B}" srcId="{20C46097-7AFD-4B0D-88FB-7B2214391B3F}" destId="{2788C86F-2D18-414B-A4E4-06C460425A72}" srcOrd="5" destOrd="0" parTransId="{3CA13198-CCC2-4256-A746-015723D306DD}" sibTransId="{76216944-9B84-46F8-82DB-55B3580C9442}"/>
    <dgm:cxn modelId="{51A95D86-FF69-474C-9735-79736F8E3D58}" type="presOf" srcId="{AC89800B-8CED-416E-8E3A-98F5C9E8FF7D}" destId="{ABD6EE80-0AE2-4309-9F71-16689ABD0F34}" srcOrd="0" destOrd="0" presId="urn:microsoft.com/office/officeart/2005/8/layout/process1"/>
    <dgm:cxn modelId="{EA9A5E87-6166-4611-A5D3-C4282849D18A}" type="presOf" srcId="{347258E0-5F9D-4B85-8308-FFAFC692C324}" destId="{743BAEE5-5439-4D8B-BA7E-4AC41227B6C2}" srcOrd="0" destOrd="0" presId="urn:microsoft.com/office/officeart/2005/8/layout/process1"/>
    <dgm:cxn modelId="{1A0A628B-E219-43EF-BCEB-1613F0E7BBCE}" srcId="{20C46097-7AFD-4B0D-88FB-7B2214391B3F}" destId="{220C6FFB-0F29-49E4-8470-7BB7F2891E4C}" srcOrd="3" destOrd="0" parTransId="{6A7B4BA4-DC8D-460A-BCF2-3D8553E847D4}" sibTransId="{8F1A0FB7-0EF9-4E00-A12F-3F8E9578ABF0}"/>
    <dgm:cxn modelId="{FE022798-B801-4860-9FDB-67A5E7C2EE28}" type="presOf" srcId="{220C6FFB-0F29-49E4-8470-7BB7F2891E4C}" destId="{AD7018F4-2AD4-4566-8755-C4C09188B16A}" srcOrd="0" destOrd="0" presId="urn:microsoft.com/office/officeart/2005/8/layout/process1"/>
    <dgm:cxn modelId="{AB1C00AA-43A6-410C-A5B9-5B3B94A6410C}" type="presOf" srcId="{AC89800B-8CED-416E-8E3A-98F5C9E8FF7D}" destId="{23BDB154-060F-41CB-B41F-FE13E41C696C}" srcOrd="1" destOrd="0" presId="urn:microsoft.com/office/officeart/2005/8/layout/process1"/>
    <dgm:cxn modelId="{1F4F34B1-426D-4962-93B1-C54209E69491}" type="presOf" srcId="{20C46097-7AFD-4B0D-88FB-7B2214391B3F}" destId="{59F46627-DE3E-4140-9A6C-0142E3060C07}" srcOrd="0" destOrd="0" presId="urn:microsoft.com/office/officeart/2005/8/layout/process1"/>
    <dgm:cxn modelId="{17B7ECCA-DEDF-4DB1-9B3F-71E44BE2D98B}" type="presOf" srcId="{76216944-9B84-46F8-82DB-55B3580C9442}" destId="{797E76EE-E287-4AA2-B4F8-B68F533B49C8}" srcOrd="1" destOrd="0" presId="urn:microsoft.com/office/officeart/2005/8/layout/process1"/>
    <dgm:cxn modelId="{E469A4D6-92CD-4796-8EC8-F35507DF61A8}" type="presOf" srcId="{616E5EE5-0412-4760-9583-788CCE37A93B}" destId="{556DBC1F-119C-42F4-BF86-BC5A66610ED8}" srcOrd="0" destOrd="0" presId="urn:microsoft.com/office/officeart/2005/8/layout/process1"/>
    <dgm:cxn modelId="{5EBCE7D9-2EAD-400F-B8C0-14C5382A3FA4}" type="presOf" srcId="{8F1A0FB7-0EF9-4E00-A12F-3F8E9578ABF0}" destId="{D0C0EC88-0EAC-47C2-A87E-7E9457467DCA}" srcOrd="1" destOrd="0" presId="urn:microsoft.com/office/officeart/2005/8/layout/process1"/>
    <dgm:cxn modelId="{B2E732E3-CDB2-4896-9C46-F609A16ACE75}" type="presOf" srcId="{8F97848A-E8D2-4741-BDE8-165E3D018B8F}" destId="{9A0F825B-C763-449D-9473-5AC19035177A}" srcOrd="1" destOrd="0" presId="urn:microsoft.com/office/officeart/2005/8/layout/process1"/>
    <dgm:cxn modelId="{11B90FE9-FFC1-4E5F-B1A7-873DB823BE8F}" type="presOf" srcId="{93C6257C-67E8-488C-BC1D-DA53CA057141}" destId="{24AB1AEF-BE53-4B09-A1CC-EDF00A67802E}" srcOrd="1" destOrd="0" presId="urn:microsoft.com/office/officeart/2005/8/layout/process1"/>
    <dgm:cxn modelId="{93EE0DFA-4958-4E59-8B67-9EAC09FB2097}" type="presOf" srcId="{76216944-9B84-46F8-82DB-55B3580C9442}" destId="{AAC984E3-6D2A-4D0A-9A09-BA1D58B0D773}" srcOrd="0" destOrd="0" presId="urn:microsoft.com/office/officeart/2005/8/layout/process1"/>
    <dgm:cxn modelId="{2E5322F8-478A-4D0A-B0F6-A5D2D0B0C77A}" type="presParOf" srcId="{59F46627-DE3E-4140-9A6C-0142E3060C07}" destId="{1D1A36F2-691D-40D3-98C9-0B82E9DA2BC4}" srcOrd="0" destOrd="0" presId="urn:microsoft.com/office/officeart/2005/8/layout/process1"/>
    <dgm:cxn modelId="{914ACB18-8FA8-4AD3-88CF-623E5F2DE7B4}" type="presParOf" srcId="{59F46627-DE3E-4140-9A6C-0142E3060C07}" destId="{EABEE62C-27F2-488D-8863-94AA7A24C757}" srcOrd="1" destOrd="0" presId="urn:microsoft.com/office/officeart/2005/8/layout/process1"/>
    <dgm:cxn modelId="{895D38F1-E734-4905-B404-309D858CB282}" type="presParOf" srcId="{EABEE62C-27F2-488D-8863-94AA7A24C757}" destId="{9A0F825B-C763-449D-9473-5AC19035177A}" srcOrd="0" destOrd="0" presId="urn:microsoft.com/office/officeart/2005/8/layout/process1"/>
    <dgm:cxn modelId="{84FB045C-22D0-407B-AD48-94DC521E4006}" type="presParOf" srcId="{59F46627-DE3E-4140-9A6C-0142E3060C07}" destId="{743BAEE5-5439-4D8B-BA7E-4AC41227B6C2}" srcOrd="2" destOrd="0" presId="urn:microsoft.com/office/officeart/2005/8/layout/process1"/>
    <dgm:cxn modelId="{D4AB7D04-4BA1-4F42-BDBD-CDC786F25152}" type="presParOf" srcId="{59F46627-DE3E-4140-9A6C-0142E3060C07}" destId="{ABD6EE80-0AE2-4309-9F71-16689ABD0F34}" srcOrd="3" destOrd="0" presId="urn:microsoft.com/office/officeart/2005/8/layout/process1"/>
    <dgm:cxn modelId="{5D440B27-69A3-4899-B4F7-CAD8584E9603}" type="presParOf" srcId="{ABD6EE80-0AE2-4309-9F71-16689ABD0F34}" destId="{23BDB154-060F-41CB-B41F-FE13E41C696C}" srcOrd="0" destOrd="0" presId="urn:microsoft.com/office/officeart/2005/8/layout/process1"/>
    <dgm:cxn modelId="{057B940B-F0A5-4678-B330-FB3DC0E1D880}" type="presParOf" srcId="{59F46627-DE3E-4140-9A6C-0142E3060C07}" destId="{5624636B-065A-4180-A273-FD9409599A86}" srcOrd="4" destOrd="0" presId="urn:microsoft.com/office/officeart/2005/8/layout/process1"/>
    <dgm:cxn modelId="{A90DC579-7619-40F1-9880-D4D3CC18674E}" type="presParOf" srcId="{59F46627-DE3E-4140-9A6C-0142E3060C07}" destId="{B58D9303-0837-4999-BD08-C420EA1A2F31}" srcOrd="5" destOrd="0" presId="urn:microsoft.com/office/officeart/2005/8/layout/process1"/>
    <dgm:cxn modelId="{232B498D-7616-4D48-8319-62D9B9CB73DF}" type="presParOf" srcId="{B58D9303-0837-4999-BD08-C420EA1A2F31}" destId="{24AB1AEF-BE53-4B09-A1CC-EDF00A67802E}" srcOrd="0" destOrd="0" presId="urn:microsoft.com/office/officeart/2005/8/layout/process1"/>
    <dgm:cxn modelId="{7B9FB329-CC91-4639-AC98-74C1639A75BA}" type="presParOf" srcId="{59F46627-DE3E-4140-9A6C-0142E3060C07}" destId="{AD7018F4-2AD4-4566-8755-C4C09188B16A}" srcOrd="6" destOrd="0" presId="urn:microsoft.com/office/officeart/2005/8/layout/process1"/>
    <dgm:cxn modelId="{FCBEB864-6829-4E9D-8FED-A9161FEB199B}" type="presParOf" srcId="{59F46627-DE3E-4140-9A6C-0142E3060C07}" destId="{99E1F46A-4E98-489C-939A-63A875BC0909}" srcOrd="7" destOrd="0" presId="urn:microsoft.com/office/officeart/2005/8/layout/process1"/>
    <dgm:cxn modelId="{C8996077-FA40-4026-82AC-C0222CC85EB8}" type="presParOf" srcId="{99E1F46A-4E98-489C-939A-63A875BC0909}" destId="{D0C0EC88-0EAC-47C2-A87E-7E9457467DCA}" srcOrd="0" destOrd="0" presId="urn:microsoft.com/office/officeart/2005/8/layout/process1"/>
    <dgm:cxn modelId="{0F447088-5E93-4A3E-8BC7-8A15E228540D}" type="presParOf" srcId="{59F46627-DE3E-4140-9A6C-0142E3060C07}" destId="{F62B5505-63EE-4BD4-8CC2-342F66799AFD}" srcOrd="8" destOrd="0" presId="urn:microsoft.com/office/officeart/2005/8/layout/process1"/>
    <dgm:cxn modelId="{B634618E-ACC8-4B85-B8B5-3812538514E9}" type="presParOf" srcId="{59F46627-DE3E-4140-9A6C-0142E3060C07}" destId="{556DBC1F-119C-42F4-BF86-BC5A66610ED8}" srcOrd="9" destOrd="0" presId="urn:microsoft.com/office/officeart/2005/8/layout/process1"/>
    <dgm:cxn modelId="{F69E903D-BDDA-4088-BF26-E4AA71FDFBC0}" type="presParOf" srcId="{556DBC1F-119C-42F4-BF86-BC5A66610ED8}" destId="{2895C6C2-D59A-4603-BFAD-B7770852D8D7}" srcOrd="0" destOrd="0" presId="urn:microsoft.com/office/officeart/2005/8/layout/process1"/>
    <dgm:cxn modelId="{E61A58D2-1D7A-475C-862D-6385D1FC5431}" type="presParOf" srcId="{59F46627-DE3E-4140-9A6C-0142E3060C07}" destId="{638CCA01-666C-4BEC-ADBB-15ACD2AE03CE}" srcOrd="10" destOrd="0" presId="urn:microsoft.com/office/officeart/2005/8/layout/process1"/>
    <dgm:cxn modelId="{6FAD750D-73A6-42F3-A02E-3DE90EAAD852}" type="presParOf" srcId="{59F46627-DE3E-4140-9A6C-0142E3060C07}" destId="{AAC984E3-6D2A-4D0A-9A09-BA1D58B0D773}" srcOrd="11" destOrd="0" presId="urn:microsoft.com/office/officeart/2005/8/layout/process1"/>
    <dgm:cxn modelId="{897E9704-AC27-43AE-AC35-F69B9553203F}" type="presParOf" srcId="{AAC984E3-6D2A-4D0A-9A09-BA1D58B0D773}" destId="{797E76EE-E287-4AA2-B4F8-B68F533B49C8}" srcOrd="0" destOrd="0" presId="urn:microsoft.com/office/officeart/2005/8/layout/process1"/>
    <dgm:cxn modelId="{AA114E1F-DC2F-45FD-A1A7-FCF2EA418948}" type="presParOf" srcId="{59F46627-DE3E-4140-9A6C-0142E3060C07}" destId="{93F4B688-6548-44A7-9254-E61639E5C818}"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6899F-2C84-4738-BD84-72ABABB9D6C9}">
      <dsp:nvSpPr>
        <dsp:cNvPr id="0" name=""/>
        <dsp:cNvSpPr/>
      </dsp:nvSpPr>
      <dsp:spPr>
        <a:xfrm>
          <a:off x="2455" y="1443337"/>
          <a:ext cx="2185541" cy="87421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1. DATA COLLECTION</a:t>
          </a:r>
          <a:endParaRPr lang="en-IN" sz="1600" kern="1200" dirty="0"/>
        </a:p>
      </dsp:txBody>
      <dsp:txXfrm>
        <a:off x="439563" y="1443337"/>
        <a:ext cx="1311325" cy="874216"/>
      </dsp:txXfrm>
    </dsp:sp>
    <dsp:sp modelId="{B8871B7A-C96A-4BB8-AD6B-37AFE4609BF4}">
      <dsp:nvSpPr>
        <dsp:cNvPr id="0" name=""/>
        <dsp:cNvSpPr/>
      </dsp:nvSpPr>
      <dsp:spPr>
        <a:xfrm>
          <a:off x="1969442" y="1443337"/>
          <a:ext cx="2185541" cy="87421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2. DATA PRE-PROCESSING</a:t>
          </a:r>
          <a:endParaRPr lang="en-IN" sz="1600" kern="1200" dirty="0"/>
        </a:p>
      </dsp:txBody>
      <dsp:txXfrm>
        <a:off x="2406550" y="1443337"/>
        <a:ext cx="1311325" cy="874216"/>
      </dsp:txXfrm>
    </dsp:sp>
    <dsp:sp modelId="{F768A7CD-D4B1-4711-A0A1-FA97FB9C180A}">
      <dsp:nvSpPr>
        <dsp:cNvPr id="0" name=""/>
        <dsp:cNvSpPr/>
      </dsp:nvSpPr>
      <dsp:spPr>
        <a:xfrm>
          <a:off x="3936429" y="1443337"/>
          <a:ext cx="2185541" cy="87421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3. EXPLORATORY DATA ANALYSIS</a:t>
          </a:r>
          <a:endParaRPr lang="en-IN" sz="1600" kern="1200" dirty="0"/>
        </a:p>
      </dsp:txBody>
      <dsp:txXfrm>
        <a:off x="4373537" y="1443337"/>
        <a:ext cx="1311325" cy="874216"/>
      </dsp:txXfrm>
    </dsp:sp>
    <dsp:sp modelId="{D3A9D0AC-5578-455A-BD8D-A03EDEB82BF7}">
      <dsp:nvSpPr>
        <dsp:cNvPr id="0" name=""/>
        <dsp:cNvSpPr/>
      </dsp:nvSpPr>
      <dsp:spPr>
        <a:xfrm>
          <a:off x="5903416" y="1443337"/>
          <a:ext cx="2185541" cy="87421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4. MODEL FITTING &amp; EVALUATION</a:t>
          </a:r>
          <a:endParaRPr lang="en-IN" sz="1600" kern="1200" dirty="0"/>
        </a:p>
      </dsp:txBody>
      <dsp:txXfrm>
        <a:off x="6340524" y="1443337"/>
        <a:ext cx="1311325" cy="874216"/>
      </dsp:txXfrm>
    </dsp:sp>
    <dsp:sp modelId="{523D7CBB-D2FB-487F-9A83-7AD31B08FE31}">
      <dsp:nvSpPr>
        <dsp:cNvPr id="0" name=""/>
        <dsp:cNvSpPr/>
      </dsp:nvSpPr>
      <dsp:spPr>
        <a:xfrm>
          <a:off x="7870403" y="1443337"/>
          <a:ext cx="2185541" cy="87421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5. RESULTS</a:t>
          </a:r>
          <a:endParaRPr lang="en-IN" sz="1600" kern="1200" dirty="0"/>
        </a:p>
      </dsp:txBody>
      <dsp:txXfrm>
        <a:off x="8307511" y="1443337"/>
        <a:ext cx="1311325" cy="8742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A36F2-691D-40D3-98C9-0B82E9DA2BC4}">
      <dsp:nvSpPr>
        <dsp:cNvPr id="0" name=""/>
        <dsp:cNvSpPr/>
      </dsp:nvSpPr>
      <dsp:spPr>
        <a:xfrm>
          <a:off x="2857" y="479526"/>
          <a:ext cx="1082122" cy="134927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a:t>Getting the dataset</a:t>
          </a:r>
          <a:endParaRPr lang="en-IN" sz="1500" kern="1200"/>
        </a:p>
      </dsp:txBody>
      <dsp:txXfrm>
        <a:off x="34551" y="511220"/>
        <a:ext cx="1018734" cy="1285883"/>
      </dsp:txXfrm>
    </dsp:sp>
    <dsp:sp modelId="{EABEE62C-27F2-488D-8863-94AA7A24C757}">
      <dsp:nvSpPr>
        <dsp:cNvPr id="0" name=""/>
        <dsp:cNvSpPr/>
      </dsp:nvSpPr>
      <dsp:spPr>
        <a:xfrm>
          <a:off x="1193192" y="1019978"/>
          <a:ext cx="229410" cy="2683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193192" y="1073651"/>
        <a:ext cx="160587" cy="161020"/>
      </dsp:txXfrm>
    </dsp:sp>
    <dsp:sp modelId="{743BAEE5-5439-4D8B-BA7E-4AC41227B6C2}">
      <dsp:nvSpPr>
        <dsp:cNvPr id="0" name=""/>
        <dsp:cNvSpPr/>
      </dsp:nvSpPr>
      <dsp:spPr>
        <a:xfrm>
          <a:off x="1517829" y="479526"/>
          <a:ext cx="1082122" cy="134927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a:t>Importing libraries</a:t>
          </a:r>
          <a:endParaRPr lang="en-IN" sz="1500" kern="1200"/>
        </a:p>
      </dsp:txBody>
      <dsp:txXfrm>
        <a:off x="1549523" y="511220"/>
        <a:ext cx="1018734" cy="1285883"/>
      </dsp:txXfrm>
    </dsp:sp>
    <dsp:sp modelId="{ABD6EE80-0AE2-4309-9F71-16689ABD0F34}">
      <dsp:nvSpPr>
        <dsp:cNvPr id="0" name=""/>
        <dsp:cNvSpPr/>
      </dsp:nvSpPr>
      <dsp:spPr>
        <a:xfrm>
          <a:off x="2708164" y="1019978"/>
          <a:ext cx="229410" cy="2683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2708164" y="1073651"/>
        <a:ext cx="160587" cy="161020"/>
      </dsp:txXfrm>
    </dsp:sp>
    <dsp:sp modelId="{5624636B-065A-4180-A273-FD9409599A86}">
      <dsp:nvSpPr>
        <dsp:cNvPr id="0" name=""/>
        <dsp:cNvSpPr/>
      </dsp:nvSpPr>
      <dsp:spPr>
        <a:xfrm>
          <a:off x="3032801" y="479526"/>
          <a:ext cx="1082122" cy="134927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a:t>Importing datasets</a:t>
          </a:r>
          <a:endParaRPr lang="en-IN" sz="1500" kern="1200"/>
        </a:p>
      </dsp:txBody>
      <dsp:txXfrm>
        <a:off x="3064495" y="511220"/>
        <a:ext cx="1018734" cy="1285883"/>
      </dsp:txXfrm>
    </dsp:sp>
    <dsp:sp modelId="{B58D9303-0837-4999-BD08-C420EA1A2F31}">
      <dsp:nvSpPr>
        <dsp:cNvPr id="0" name=""/>
        <dsp:cNvSpPr/>
      </dsp:nvSpPr>
      <dsp:spPr>
        <a:xfrm>
          <a:off x="4223136" y="1019978"/>
          <a:ext cx="229410" cy="2683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4223136" y="1073651"/>
        <a:ext cx="160587" cy="161020"/>
      </dsp:txXfrm>
    </dsp:sp>
    <dsp:sp modelId="{AD7018F4-2AD4-4566-8755-C4C09188B16A}">
      <dsp:nvSpPr>
        <dsp:cNvPr id="0" name=""/>
        <dsp:cNvSpPr/>
      </dsp:nvSpPr>
      <dsp:spPr>
        <a:xfrm>
          <a:off x="4547773" y="479526"/>
          <a:ext cx="1082122" cy="134927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a:t>Finding Missing Data</a:t>
          </a:r>
          <a:endParaRPr lang="en-IN" sz="1500" kern="1200"/>
        </a:p>
      </dsp:txBody>
      <dsp:txXfrm>
        <a:off x="4579467" y="511220"/>
        <a:ext cx="1018734" cy="1285883"/>
      </dsp:txXfrm>
    </dsp:sp>
    <dsp:sp modelId="{99E1F46A-4E98-489C-939A-63A875BC0909}">
      <dsp:nvSpPr>
        <dsp:cNvPr id="0" name=""/>
        <dsp:cNvSpPr/>
      </dsp:nvSpPr>
      <dsp:spPr>
        <a:xfrm>
          <a:off x="5738108" y="1019978"/>
          <a:ext cx="229410" cy="2683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5738108" y="1073651"/>
        <a:ext cx="160587" cy="161020"/>
      </dsp:txXfrm>
    </dsp:sp>
    <dsp:sp modelId="{F62B5505-63EE-4BD4-8CC2-342F66799AFD}">
      <dsp:nvSpPr>
        <dsp:cNvPr id="0" name=""/>
        <dsp:cNvSpPr/>
      </dsp:nvSpPr>
      <dsp:spPr>
        <a:xfrm>
          <a:off x="6062745" y="479526"/>
          <a:ext cx="1082122" cy="134927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a:t>Encoding Categorical Data</a:t>
          </a:r>
          <a:endParaRPr lang="en-IN" sz="1500" kern="1200"/>
        </a:p>
      </dsp:txBody>
      <dsp:txXfrm>
        <a:off x="6094439" y="511220"/>
        <a:ext cx="1018734" cy="1285883"/>
      </dsp:txXfrm>
    </dsp:sp>
    <dsp:sp modelId="{556DBC1F-119C-42F4-BF86-BC5A66610ED8}">
      <dsp:nvSpPr>
        <dsp:cNvPr id="0" name=""/>
        <dsp:cNvSpPr/>
      </dsp:nvSpPr>
      <dsp:spPr>
        <a:xfrm>
          <a:off x="7253080" y="1019978"/>
          <a:ext cx="229410" cy="2683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7253080" y="1073651"/>
        <a:ext cx="160587" cy="161020"/>
      </dsp:txXfrm>
    </dsp:sp>
    <dsp:sp modelId="{638CCA01-666C-4BEC-ADBB-15ACD2AE03CE}">
      <dsp:nvSpPr>
        <dsp:cNvPr id="0" name=""/>
        <dsp:cNvSpPr/>
      </dsp:nvSpPr>
      <dsp:spPr>
        <a:xfrm>
          <a:off x="7577717" y="479526"/>
          <a:ext cx="1082122" cy="134927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a:t>Splitting dataset into training and test set</a:t>
          </a:r>
          <a:endParaRPr lang="en-IN" sz="1500" kern="1200"/>
        </a:p>
      </dsp:txBody>
      <dsp:txXfrm>
        <a:off x="7609411" y="511220"/>
        <a:ext cx="1018734" cy="1285883"/>
      </dsp:txXfrm>
    </dsp:sp>
    <dsp:sp modelId="{AAC984E3-6D2A-4D0A-9A09-BA1D58B0D773}">
      <dsp:nvSpPr>
        <dsp:cNvPr id="0" name=""/>
        <dsp:cNvSpPr/>
      </dsp:nvSpPr>
      <dsp:spPr>
        <a:xfrm>
          <a:off x="8768052" y="1019978"/>
          <a:ext cx="229410" cy="2683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8768052" y="1073651"/>
        <a:ext cx="160587" cy="161020"/>
      </dsp:txXfrm>
    </dsp:sp>
    <dsp:sp modelId="{93F4B688-6548-44A7-9254-E61639E5C818}">
      <dsp:nvSpPr>
        <dsp:cNvPr id="0" name=""/>
        <dsp:cNvSpPr/>
      </dsp:nvSpPr>
      <dsp:spPr>
        <a:xfrm>
          <a:off x="9092689" y="479526"/>
          <a:ext cx="1082122" cy="134927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a:t>Feature scaling</a:t>
          </a:r>
          <a:endParaRPr lang="en-IN" sz="1500" kern="1200"/>
        </a:p>
      </dsp:txBody>
      <dsp:txXfrm>
        <a:off x="9124383" y="511220"/>
        <a:ext cx="1018734" cy="128588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11/16/2022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11/16/2022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11/16/2022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11/16/2022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11/16/2022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11/16/2022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11/16/2022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11/16/2022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11/16/2022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11/16/2022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hyperlink" Target="https://blog.eduonix.com/artificial-intelligence/beginners-guide-kaggle-kernels/"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www.kaggle.com/code/apu612/supermarket-sales-prediction/data" TargetMode="Externa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stvincentsrcchurch.org/single-post/2019/06/20/Thank-you---Summer-fete-2019" TargetMode="External"/><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648929" y="639097"/>
            <a:ext cx="6253317" cy="3686015"/>
          </a:xfrm>
        </p:spPr>
        <p:txBody>
          <a:bodyPr>
            <a:normAutofit/>
          </a:bodyPr>
          <a:lstStyle/>
          <a:p>
            <a:r>
              <a:rPr lang="en-US" sz="6000" dirty="0"/>
              <a:t>SUPERMARKET SALES ANALYSIS</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632899" y="4672739"/>
            <a:ext cx="6269347" cy="1021498"/>
          </a:xfrm>
        </p:spPr>
        <p:txBody>
          <a:bodyPr>
            <a:normAutofit fontScale="55000" lnSpcReduction="20000"/>
          </a:bodyPr>
          <a:lstStyle/>
          <a:p>
            <a:r>
              <a:rPr lang="en-US" sz="2400" dirty="0">
                <a:solidFill>
                  <a:schemeClr val="tx1">
                    <a:lumMod val="85000"/>
                    <a:lumOff val="15000"/>
                  </a:schemeClr>
                </a:solidFill>
              </a:rPr>
              <a:t>PAVAN KALYAN</a:t>
            </a:r>
          </a:p>
          <a:p>
            <a:r>
              <a:rPr lang="en-US" dirty="0">
                <a:solidFill>
                  <a:schemeClr val="tx1">
                    <a:lumMod val="85000"/>
                    <a:lumOff val="15000"/>
                  </a:schemeClr>
                </a:solidFill>
              </a:rPr>
              <a:t>SRI VARSHA</a:t>
            </a:r>
          </a:p>
          <a:p>
            <a:r>
              <a:rPr lang="en-US" sz="2400" dirty="0">
                <a:solidFill>
                  <a:schemeClr val="tx1">
                    <a:lumMod val="85000"/>
                    <a:lumOff val="15000"/>
                  </a:schemeClr>
                </a:solidFill>
              </a:rPr>
              <a:t>SIVA NAGA RAJU</a:t>
            </a: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6686" y="1"/>
            <a:ext cx="4635315" cy="6857999"/>
          </a:xfrm>
          <a:prstGeom prst="rect">
            <a:avLst/>
          </a:prstGeom>
        </p:spPr>
      </p:pic>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4751F-C4EB-66F2-840D-1C12E395B6D9}"/>
              </a:ext>
            </a:extLst>
          </p:cNvPr>
          <p:cNvSpPr>
            <a:spLocks noGrp="1"/>
          </p:cNvSpPr>
          <p:nvPr>
            <p:ph type="title"/>
          </p:nvPr>
        </p:nvSpPr>
        <p:spPr/>
        <p:txBody>
          <a:bodyPr/>
          <a:lstStyle/>
          <a:p>
            <a:r>
              <a:rPr lang="en-US" dirty="0"/>
              <a:t>METHODOLOGIES :</a:t>
            </a:r>
            <a:endParaRPr lang="en-IN" dirty="0"/>
          </a:p>
        </p:txBody>
      </p:sp>
      <p:graphicFrame>
        <p:nvGraphicFramePr>
          <p:cNvPr id="5" name="Content Placeholder 4">
            <a:extLst>
              <a:ext uri="{FF2B5EF4-FFF2-40B4-BE49-F238E27FC236}">
                <a16:creationId xmlns:a16="http://schemas.microsoft.com/office/drawing/2014/main" id="{DA0D6493-92F6-02F3-3D95-A349AB56CF09}"/>
              </a:ext>
            </a:extLst>
          </p:cNvPr>
          <p:cNvGraphicFramePr>
            <a:graphicFrameLocks noGrp="1"/>
          </p:cNvGraphicFramePr>
          <p:nvPr>
            <p:ph idx="1"/>
            <p:extLst>
              <p:ext uri="{D42A27DB-BD31-4B8C-83A1-F6EECF244321}">
                <p14:modId xmlns:p14="http://schemas.microsoft.com/office/powerpoint/2010/main" val="2997245075"/>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5C347722-66D9-BAA2-E69F-0309484BCC2E}"/>
              </a:ext>
            </a:extLst>
          </p:cNvPr>
          <p:cNvSpPr txBox="1"/>
          <p:nvPr/>
        </p:nvSpPr>
        <p:spPr>
          <a:xfrm>
            <a:off x="1097280" y="2108201"/>
            <a:ext cx="4746620" cy="400110"/>
          </a:xfrm>
          <a:prstGeom prst="rect">
            <a:avLst/>
          </a:prstGeom>
          <a:noFill/>
        </p:spPr>
        <p:txBody>
          <a:bodyPr wrap="none" rtlCol="0">
            <a:spAutoFit/>
          </a:bodyPr>
          <a:lstStyle/>
          <a:p>
            <a:r>
              <a:rPr lang="en-US" sz="2000" dirty="0">
                <a:latin typeface="Franklin Gothic Demi Cond" panose="020B0706030402020204" pitchFamily="34" charset="0"/>
              </a:rPr>
              <a:t>STEPWISE IMPLEMENTATION OF THE PROJECT :</a:t>
            </a:r>
            <a:endParaRPr lang="en-IN" sz="2000" dirty="0">
              <a:latin typeface="Franklin Gothic Demi Cond" panose="020B0706030402020204" pitchFamily="34" charset="0"/>
            </a:endParaRPr>
          </a:p>
        </p:txBody>
      </p:sp>
    </p:spTree>
    <p:extLst>
      <p:ext uri="{BB962C8B-B14F-4D97-AF65-F5344CB8AC3E}">
        <p14:creationId xmlns:p14="http://schemas.microsoft.com/office/powerpoint/2010/main" val="3528520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81CA-3FD8-540B-C2A9-C6DAD9DC6CC2}"/>
              </a:ext>
            </a:extLst>
          </p:cNvPr>
          <p:cNvSpPr>
            <a:spLocks noGrp="1"/>
          </p:cNvSpPr>
          <p:nvPr>
            <p:ph type="title"/>
          </p:nvPr>
        </p:nvSpPr>
        <p:spPr/>
        <p:txBody>
          <a:bodyPr/>
          <a:lstStyle/>
          <a:p>
            <a:r>
              <a:rPr lang="en-US" dirty="0"/>
              <a:t>1. DATA COLLECTION :</a:t>
            </a:r>
            <a:endParaRPr lang="en-IN" dirty="0"/>
          </a:p>
        </p:txBody>
      </p:sp>
      <p:pic>
        <p:nvPicPr>
          <p:cNvPr id="5" name="Content Placeholder 4">
            <a:extLst>
              <a:ext uri="{FF2B5EF4-FFF2-40B4-BE49-F238E27FC236}">
                <a16:creationId xmlns:a16="http://schemas.microsoft.com/office/drawing/2014/main" id="{03F10B6D-0562-B390-9B19-445E1D157B01}"/>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7506031" y="1980979"/>
            <a:ext cx="3649649" cy="1828242"/>
          </a:xfrm>
        </p:spPr>
      </p:pic>
      <p:sp>
        <p:nvSpPr>
          <p:cNvPr id="6" name="TextBox 5">
            <a:extLst>
              <a:ext uri="{FF2B5EF4-FFF2-40B4-BE49-F238E27FC236}">
                <a16:creationId xmlns:a16="http://schemas.microsoft.com/office/drawing/2014/main" id="{52CC8B7D-FBBB-D4CF-F8F8-5BCA3B9F2BBD}"/>
              </a:ext>
            </a:extLst>
          </p:cNvPr>
          <p:cNvSpPr txBox="1"/>
          <p:nvPr/>
        </p:nvSpPr>
        <p:spPr>
          <a:xfrm>
            <a:off x="1097280" y="1997839"/>
            <a:ext cx="6303312" cy="2031325"/>
          </a:xfrm>
          <a:prstGeom prst="rect">
            <a:avLst/>
          </a:prstGeom>
          <a:noFill/>
        </p:spPr>
        <p:txBody>
          <a:bodyPr wrap="square" rtlCol="0">
            <a:spAutoFit/>
          </a:bodyPr>
          <a:lstStyle/>
          <a:p>
            <a:r>
              <a:rPr lang="en-US" sz="1800" dirty="0">
                <a:effectLst/>
                <a:ea typeface="Times New Roman" panose="02020603050405020304" pitchFamily="18" charset="0"/>
              </a:rPr>
              <a:t>Data collection is an essential part of exploratory data analysis. It refers to the process of finding and loading data into our system. Good, reliable data can be found on various public sites or bought from private organizations. Some reliable sites for data collection are Kaggle, GitHub, Machine Learning Repository, etc.</a:t>
            </a:r>
            <a:endParaRPr lang="en-IN" dirty="0"/>
          </a:p>
          <a:p>
            <a:endParaRPr lang="en-US" dirty="0"/>
          </a:p>
        </p:txBody>
      </p:sp>
      <p:sp>
        <p:nvSpPr>
          <p:cNvPr id="7" name="TextBox 6">
            <a:extLst>
              <a:ext uri="{FF2B5EF4-FFF2-40B4-BE49-F238E27FC236}">
                <a16:creationId xmlns:a16="http://schemas.microsoft.com/office/drawing/2014/main" id="{DB7346AE-2DBF-B3DC-EFCD-B18DDD1903CE}"/>
              </a:ext>
            </a:extLst>
          </p:cNvPr>
          <p:cNvSpPr txBox="1"/>
          <p:nvPr/>
        </p:nvSpPr>
        <p:spPr>
          <a:xfrm>
            <a:off x="1097280" y="4289643"/>
            <a:ext cx="7928517" cy="1200329"/>
          </a:xfrm>
          <a:prstGeom prst="rect">
            <a:avLst/>
          </a:prstGeom>
          <a:noFill/>
        </p:spPr>
        <p:txBody>
          <a:bodyPr wrap="none" rtlCol="0">
            <a:spAutoFit/>
          </a:bodyPr>
          <a:lstStyle/>
          <a:p>
            <a:r>
              <a:rPr lang="en-US" dirty="0"/>
              <a:t>We collected Dataset from Kaggle Database. The link to Dataset is given below :</a:t>
            </a:r>
          </a:p>
          <a:p>
            <a:endParaRPr lang="en-US" dirty="0"/>
          </a:p>
          <a:p>
            <a:r>
              <a:rPr lang="en-IN" dirty="0">
                <a:hlinkClick r:id="rId4"/>
              </a:rPr>
              <a:t>https://www.kaggle.com/code/apu612/supermarket-sales-prediction/data</a:t>
            </a:r>
            <a:r>
              <a:rPr lang="en-IN" dirty="0"/>
              <a:t> </a:t>
            </a:r>
          </a:p>
          <a:p>
            <a:endParaRPr lang="en-IN" dirty="0"/>
          </a:p>
        </p:txBody>
      </p:sp>
    </p:spTree>
    <p:extLst>
      <p:ext uri="{BB962C8B-B14F-4D97-AF65-F5344CB8AC3E}">
        <p14:creationId xmlns:p14="http://schemas.microsoft.com/office/powerpoint/2010/main" val="34969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17861-BD95-7233-2CD9-F075005DE164}"/>
              </a:ext>
            </a:extLst>
          </p:cNvPr>
          <p:cNvSpPr>
            <a:spLocks noGrp="1"/>
          </p:cNvSpPr>
          <p:nvPr>
            <p:ph type="title"/>
          </p:nvPr>
        </p:nvSpPr>
        <p:spPr/>
        <p:txBody>
          <a:bodyPr/>
          <a:lstStyle/>
          <a:p>
            <a:r>
              <a:rPr lang="en-US" dirty="0"/>
              <a:t>2. DATA PREPROCESSING :</a:t>
            </a:r>
            <a:endParaRPr lang="en-IN" dirty="0"/>
          </a:p>
        </p:txBody>
      </p:sp>
      <p:sp>
        <p:nvSpPr>
          <p:cNvPr id="3" name="Content Placeholder 2">
            <a:extLst>
              <a:ext uri="{FF2B5EF4-FFF2-40B4-BE49-F238E27FC236}">
                <a16:creationId xmlns:a16="http://schemas.microsoft.com/office/drawing/2014/main" id="{B6D482B1-7159-AAFC-2939-FCE926BE9F18}"/>
              </a:ext>
            </a:extLst>
          </p:cNvPr>
          <p:cNvSpPr>
            <a:spLocks noGrp="1"/>
          </p:cNvSpPr>
          <p:nvPr>
            <p:ph idx="1"/>
          </p:nvPr>
        </p:nvSpPr>
        <p:spPr>
          <a:xfrm>
            <a:off x="1097280" y="2108202"/>
            <a:ext cx="10058400" cy="1676619"/>
          </a:xfrm>
        </p:spPr>
        <p:txBody>
          <a:bodyPr>
            <a:normAutofit/>
          </a:bodyPr>
          <a:lstStyle/>
          <a:p>
            <a:r>
              <a:rPr lang="en-US" sz="2000" b="0" i="0" dirty="0">
                <a:solidFill>
                  <a:srgbClr val="333333"/>
                </a:solidFill>
                <a:effectLst/>
              </a:rPr>
              <a:t>Data preprocessing is a process of preparing the raw data and making it suitable for a machine learning model. It is the first and crucial step while creating a machine learning model.</a:t>
            </a:r>
          </a:p>
          <a:p>
            <a:pPr algn="just"/>
            <a:r>
              <a:rPr lang="en-US" sz="2000" b="0" i="0" dirty="0">
                <a:solidFill>
                  <a:srgbClr val="333333"/>
                </a:solidFill>
                <a:effectLst/>
              </a:rPr>
              <a:t>It involves below steps:</a:t>
            </a:r>
          </a:p>
        </p:txBody>
      </p:sp>
      <p:graphicFrame>
        <p:nvGraphicFramePr>
          <p:cNvPr id="5" name="Diagram 4">
            <a:extLst>
              <a:ext uri="{FF2B5EF4-FFF2-40B4-BE49-F238E27FC236}">
                <a16:creationId xmlns:a16="http://schemas.microsoft.com/office/drawing/2014/main" id="{2AB695BF-0F99-11A2-DDF9-F8F8F80BC752}"/>
              </a:ext>
            </a:extLst>
          </p:cNvPr>
          <p:cNvGraphicFramePr/>
          <p:nvPr>
            <p:extLst>
              <p:ext uri="{D42A27DB-BD31-4B8C-83A1-F6EECF244321}">
                <p14:modId xmlns:p14="http://schemas.microsoft.com/office/powerpoint/2010/main" val="3152218918"/>
              </p:ext>
            </p:extLst>
          </p:nvPr>
        </p:nvGraphicFramePr>
        <p:xfrm>
          <a:off x="1097280" y="3492610"/>
          <a:ext cx="10177670" cy="2308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095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D87DEE-5B95-1543-058D-53EE0329D3F6}"/>
              </a:ext>
            </a:extLst>
          </p:cNvPr>
          <p:cNvSpPr txBox="1"/>
          <p:nvPr/>
        </p:nvSpPr>
        <p:spPr>
          <a:xfrm>
            <a:off x="427998" y="636104"/>
            <a:ext cx="11336004" cy="1631216"/>
          </a:xfrm>
          <a:prstGeom prst="rect">
            <a:avLst/>
          </a:prstGeom>
          <a:noFill/>
        </p:spPr>
        <p:txBody>
          <a:bodyPr wrap="square" rtlCol="0">
            <a:spAutoFit/>
          </a:bodyPr>
          <a:lstStyle/>
          <a:p>
            <a:r>
              <a:rPr lang="en-US" sz="2000" dirty="0"/>
              <a:t>1. Since the collection of Dataset is completed our next step is to convert the raw data into an appropriate form so</a:t>
            </a:r>
            <a:r>
              <a:rPr lang="en-IN" sz="2000" dirty="0"/>
              <a:t> that we can use them in </a:t>
            </a:r>
            <a:r>
              <a:rPr lang="en-IN" sz="2000" i="1" dirty="0"/>
              <a:t>Machine Learning Algorithms</a:t>
            </a:r>
            <a:r>
              <a:rPr lang="en-IN" sz="2000" dirty="0"/>
              <a:t>. To do this first we have to import libraries like </a:t>
            </a:r>
            <a:r>
              <a:rPr lang="en-IN" sz="2000" i="1" dirty="0"/>
              <a:t>Pandas, NumPy, Matplotlib, Seaborn </a:t>
            </a:r>
            <a:r>
              <a:rPr lang="en-IN" sz="2000" dirty="0"/>
              <a:t>etc.</a:t>
            </a:r>
          </a:p>
          <a:p>
            <a:r>
              <a:rPr lang="en-IN" sz="2000" dirty="0"/>
              <a:t>To import the required libraries we use the following code : </a:t>
            </a:r>
          </a:p>
          <a:p>
            <a:r>
              <a:rPr lang="en-IN" sz="2000" dirty="0"/>
              <a:t>				</a:t>
            </a:r>
            <a:endParaRPr lang="en-US" sz="2000" dirty="0"/>
          </a:p>
        </p:txBody>
      </p:sp>
      <p:pic>
        <p:nvPicPr>
          <p:cNvPr id="7" name="Picture 6">
            <a:extLst>
              <a:ext uri="{FF2B5EF4-FFF2-40B4-BE49-F238E27FC236}">
                <a16:creationId xmlns:a16="http://schemas.microsoft.com/office/drawing/2014/main" id="{48509676-6B40-2050-06CF-8C6DE95BE923}"/>
              </a:ext>
            </a:extLst>
          </p:cNvPr>
          <p:cNvPicPr>
            <a:picLocks noChangeAspect="1"/>
          </p:cNvPicPr>
          <p:nvPr/>
        </p:nvPicPr>
        <p:blipFill rotWithShape="1">
          <a:blip r:embed="rId2"/>
          <a:srcRect l="22541" t="15661" r="52371" b="64103"/>
          <a:stretch/>
        </p:blipFill>
        <p:spPr>
          <a:xfrm>
            <a:off x="3721212" y="2267319"/>
            <a:ext cx="4402146" cy="1997392"/>
          </a:xfrm>
          <a:prstGeom prst="rect">
            <a:avLst/>
          </a:prstGeom>
        </p:spPr>
      </p:pic>
      <p:sp>
        <p:nvSpPr>
          <p:cNvPr id="8" name="TextBox 7">
            <a:extLst>
              <a:ext uri="{FF2B5EF4-FFF2-40B4-BE49-F238E27FC236}">
                <a16:creationId xmlns:a16="http://schemas.microsoft.com/office/drawing/2014/main" id="{182D0604-61AD-186E-20B6-B6D4684603A5}"/>
              </a:ext>
            </a:extLst>
          </p:cNvPr>
          <p:cNvSpPr txBox="1"/>
          <p:nvPr/>
        </p:nvSpPr>
        <p:spPr>
          <a:xfrm>
            <a:off x="427998" y="4590681"/>
            <a:ext cx="5433026" cy="400110"/>
          </a:xfrm>
          <a:prstGeom prst="rect">
            <a:avLst/>
          </a:prstGeom>
          <a:noFill/>
        </p:spPr>
        <p:txBody>
          <a:bodyPr wrap="none" rtlCol="0">
            <a:spAutoFit/>
          </a:bodyPr>
          <a:lstStyle/>
          <a:p>
            <a:r>
              <a:rPr lang="en-US" sz="2000" dirty="0"/>
              <a:t>2. To import the dataset use the following code : </a:t>
            </a:r>
            <a:endParaRPr lang="en-IN" sz="2000" dirty="0"/>
          </a:p>
        </p:txBody>
      </p:sp>
      <p:pic>
        <p:nvPicPr>
          <p:cNvPr id="10" name="Picture 9">
            <a:extLst>
              <a:ext uri="{FF2B5EF4-FFF2-40B4-BE49-F238E27FC236}">
                <a16:creationId xmlns:a16="http://schemas.microsoft.com/office/drawing/2014/main" id="{058ADDDF-2EBC-9933-5DB0-87B56484C369}"/>
              </a:ext>
            </a:extLst>
          </p:cNvPr>
          <p:cNvPicPr>
            <a:picLocks noChangeAspect="1"/>
          </p:cNvPicPr>
          <p:nvPr/>
        </p:nvPicPr>
        <p:blipFill rotWithShape="1">
          <a:blip r:embed="rId2"/>
          <a:srcRect l="23478" t="52137" r="43587" b="42029"/>
          <a:stretch/>
        </p:blipFill>
        <p:spPr>
          <a:xfrm>
            <a:off x="3721212" y="5221345"/>
            <a:ext cx="4402146" cy="511545"/>
          </a:xfrm>
          <a:prstGeom prst="rect">
            <a:avLst/>
          </a:prstGeom>
        </p:spPr>
      </p:pic>
    </p:spTree>
    <p:extLst>
      <p:ext uri="{BB962C8B-B14F-4D97-AF65-F5344CB8AC3E}">
        <p14:creationId xmlns:p14="http://schemas.microsoft.com/office/powerpoint/2010/main" val="3352562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699F69-1C75-AEB4-7A7D-58F8F5A5C796}"/>
              </a:ext>
            </a:extLst>
          </p:cNvPr>
          <p:cNvSpPr txBox="1"/>
          <p:nvPr/>
        </p:nvSpPr>
        <p:spPr>
          <a:xfrm>
            <a:off x="564543" y="453224"/>
            <a:ext cx="7346563" cy="400110"/>
          </a:xfrm>
          <a:prstGeom prst="rect">
            <a:avLst/>
          </a:prstGeom>
          <a:noFill/>
        </p:spPr>
        <p:txBody>
          <a:bodyPr wrap="none" rtlCol="0">
            <a:spAutoFit/>
          </a:bodyPr>
          <a:lstStyle/>
          <a:p>
            <a:r>
              <a:rPr lang="en-US" sz="2000" dirty="0"/>
              <a:t>3. To get a brief look into our Dataset we used the following code : </a:t>
            </a:r>
            <a:endParaRPr lang="en-IN" sz="2000" dirty="0"/>
          </a:p>
        </p:txBody>
      </p:sp>
      <p:pic>
        <p:nvPicPr>
          <p:cNvPr id="6" name="Picture 5">
            <a:extLst>
              <a:ext uri="{FF2B5EF4-FFF2-40B4-BE49-F238E27FC236}">
                <a16:creationId xmlns:a16="http://schemas.microsoft.com/office/drawing/2014/main" id="{822912B8-3BE8-39C4-ED4B-C6D1CA88F6D5}"/>
              </a:ext>
            </a:extLst>
          </p:cNvPr>
          <p:cNvPicPr>
            <a:picLocks noChangeAspect="1"/>
          </p:cNvPicPr>
          <p:nvPr/>
        </p:nvPicPr>
        <p:blipFill rotWithShape="1">
          <a:blip r:embed="rId2"/>
          <a:srcRect l="22305" t="24695" b="21855"/>
          <a:stretch/>
        </p:blipFill>
        <p:spPr>
          <a:xfrm>
            <a:off x="1359673" y="1038049"/>
            <a:ext cx="9472654" cy="3665551"/>
          </a:xfrm>
          <a:prstGeom prst="rect">
            <a:avLst/>
          </a:prstGeom>
        </p:spPr>
      </p:pic>
      <p:sp>
        <p:nvSpPr>
          <p:cNvPr id="7" name="TextBox 6">
            <a:extLst>
              <a:ext uri="{FF2B5EF4-FFF2-40B4-BE49-F238E27FC236}">
                <a16:creationId xmlns:a16="http://schemas.microsoft.com/office/drawing/2014/main" id="{F32CEA10-0126-8741-8256-6968F0C4E2DF}"/>
              </a:ext>
            </a:extLst>
          </p:cNvPr>
          <p:cNvSpPr txBox="1"/>
          <p:nvPr/>
        </p:nvSpPr>
        <p:spPr>
          <a:xfrm>
            <a:off x="564543" y="5216055"/>
            <a:ext cx="11499915" cy="707886"/>
          </a:xfrm>
          <a:prstGeom prst="rect">
            <a:avLst/>
          </a:prstGeom>
          <a:noFill/>
        </p:spPr>
        <p:txBody>
          <a:bodyPr wrap="square" rtlCol="0">
            <a:spAutoFit/>
          </a:bodyPr>
          <a:lstStyle/>
          <a:p>
            <a:r>
              <a:rPr lang="en-US" sz="2000" dirty="0"/>
              <a:t>4. Since “</a:t>
            </a:r>
            <a:r>
              <a:rPr lang="en-US" sz="2000" i="1" dirty="0"/>
              <a:t>Invoice ID</a:t>
            </a:r>
            <a:r>
              <a:rPr lang="en-US" sz="2000" dirty="0"/>
              <a:t>” column is of no use to us, we dropped it using </a:t>
            </a:r>
            <a:r>
              <a:rPr lang="en-US" sz="2000" i="1" u="sng" dirty="0">
                <a:solidFill>
                  <a:srgbClr val="00B0F0"/>
                </a:solidFill>
              </a:rPr>
              <a:t>data.drop([“Invoice ID”],axis=1) </a:t>
            </a:r>
            <a:r>
              <a:rPr lang="en-US" sz="2000" i="1" dirty="0"/>
              <a:t>command</a:t>
            </a:r>
            <a:r>
              <a:rPr lang="en-US" sz="2000" dirty="0"/>
              <a:t>.</a:t>
            </a:r>
            <a:endParaRPr lang="en-IN" sz="2000" dirty="0"/>
          </a:p>
        </p:txBody>
      </p:sp>
    </p:spTree>
    <p:extLst>
      <p:ext uri="{BB962C8B-B14F-4D97-AF65-F5344CB8AC3E}">
        <p14:creationId xmlns:p14="http://schemas.microsoft.com/office/powerpoint/2010/main" val="934169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779031-10D4-D543-2C0F-CFD14C2C0134}"/>
              </a:ext>
            </a:extLst>
          </p:cNvPr>
          <p:cNvSpPr txBox="1"/>
          <p:nvPr/>
        </p:nvSpPr>
        <p:spPr>
          <a:xfrm>
            <a:off x="532737" y="405517"/>
            <a:ext cx="8159093" cy="400110"/>
          </a:xfrm>
          <a:prstGeom prst="rect">
            <a:avLst/>
          </a:prstGeom>
          <a:noFill/>
        </p:spPr>
        <p:txBody>
          <a:bodyPr wrap="none" rtlCol="0">
            <a:spAutoFit/>
          </a:bodyPr>
          <a:lstStyle/>
          <a:p>
            <a:r>
              <a:rPr lang="en-US" sz="2000" dirty="0"/>
              <a:t>5. To get information about the Dataset, the following code can be useful :</a:t>
            </a:r>
            <a:endParaRPr lang="en-IN" sz="2000" dirty="0"/>
          </a:p>
        </p:txBody>
      </p:sp>
      <p:pic>
        <p:nvPicPr>
          <p:cNvPr id="6" name="Picture 5">
            <a:extLst>
              <a:ext uri="{FF2B5EF4-FFF2-40B4-BE49-F238E27FC236}">
                <a16:creationId xmlns:a16="http://schemas.microsoft.com/office/drawing/2014/main" id="{D3C35981-3EEA-29C4-EA48-E52CB8F7B0D1}"/>
              </a:ext>
            </a:extLst>
          </p:cNvPr>
          <p:cNvPicPr>
            <a:picLocks noChangeAspect="1"/>
          </p:cNvPicPr>
          <p:nvPr/>
        </p:nvPicPr>
        <p:blipFill rotWithShape="1">
          <a:blip r:embed="rId2"/>
          <a:srcRect l="20608" t="21333" r="35304" b="9797"/>
          <a:stretch/>
        </p:blipFill>
        <p:spPr>
          <a:xfrm>
            <a:off x="3408459" y="978011"/>
            <a:ext cx="5375082" cy="4723075"/>
          </a:xfrm>
          <a:prstGeom prst="rect">
            <a:avLst/>
          </a:prstGeom>
        </p:spPr>
      </p:pic>
    </p:spTree>
    <p:extLst>
      <p:ext uri="{BB962C8B-B14F-4D97-AF65-F5344CB8AC3E}">
        <p14:creationId xmlns:p14="http://schemas.microsoft.com/office/powerpoint/2010/main" val="3068227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E12816-E732-1CE8-32B1-2A1C216ED5F9}"/>
              </a:ext>
            </a:extLst>
          </p:cNvPr>
          <p:cNvSpPr txBox="1"/>
          <p:nvPr/>
        </p:nvSpPr>
        <p:spPr>
          <a:xfrm>
            <a:off x="524786" y="349857"/>
            <a:ext cx="6678110" cy="400110"/>
          </a:xfrm>
          <a:prstGeom prst="rect">
            <a:avLst/>
          </a:prstGeom>
          <a:noFill/>
        </p:spPr>
        <p:txBody>
          <a:bodyPr wrap="none" rtlCol="0">
            <a:spAutoFit/>
          </a:bodyPr>
          <a:lstStyle/>
          <a:p>
            <a:r>
              <a:rPr lang="en-US" sz="2000" dirty="0"/>
              <a:t>6. Python provides us description about Dataset as follows : </a:t>
            </a:r>
            <a:endParaRPr lang="en-IN" sz="2000" dirty="0"/>
          </a:p>
        </p:txBody>
      </p:sp>
      <p:pic>
        <p:nvPicPr>
          <p:cNvPr id="6" name="Picture 5">
            <a:extLst>
              <a:ext uri="{FF2B5EF4-FFF2-40B4-BE49-F238E27FC236}">
                <a16:creationId xmlns:a16="http://schemas.microsoft.com/office/drawing/2014/main" id="{20BC096D-FC48-2AEC-2A24-FB7D28A2F77B}"/>
              </a:ext>
            </a:extLst>
          </p:cNvPr>
          <p:cNvPicPr>
            <a:picLocks noChangeAspect="1"/>
          </p:cNvPicPr>
          <p:nvPr/>
        </p:nvPicPr>
        <p:blipFill rotWithShape="1">
          <a:blip r:embed="rId2"/>
          <a:srcRect l="22305" t="25391" r="14370" b="34841"/>
          <a:stretch/>
        </p:blipFill>
        <p:spPr>
          <a:xfrm>
            <a:off x="2292346" y="1539850"/>
            <a:ext cx="7720717" cy="2727297"/>
          </a:xfrm>
          <a:prstGeom prst="rect">
            <a:avLst/>
          </a:prstGeom>
        </p:spPr>
      </p:pic>
      <p:sp>
        <p:nvSpPr>
          <p:cNvPr id="7" name="TextBox 6">
            <a:extLst>
              <a:ext uri="{FF2B5EF4-FFF2-40B4-BE49-F238E27FC236}">
                <a16:creationId xmlns:a16="http://schemas.microsoft.com/office/drawing/2014/main" id="{43D26F8C-D8B7-32FE-3719-F40AF1F97919}"/>
              </a:ext>
            </a:extLst>
          </p:cNvPr>
          <p:cNvSpPr txBox="1"/>
          <p:nvPr/>
        </p:nvSpPr>
        <p:spPr>
          <a:xfrm>
            <a:off x="524786" y="5057030"/>
            <a:ext cx="11466141" cy="707886"/>
          </a:xfrm>
          <a:prstGeom prst="rect">
            <a:avLst/>
          </a:prstGeom>
          <a:noFill/>
        </p:spPr>
        <p:txBody>
          <a:bodyPr wrap="square" rtlCol="0">
            <a:spAutoFit/>
          </a:bodyPr>
          <a:lstStyle/>
          <a:p>
            <a:r>
              <a:rPr lang="en-US" sz="2000" dirty="0"/>
              <a:t>7. Since we don’t have any null values but categorical data , we convert them into numerical data.</a:t>
            </a:r>
            <a:r>
              <a:rPr lang="en-IN" sz="2000" dirty="0"/>
              <a:t> After conversion the Dataset will be as follows.</a:t>
            </a:r>
            <a:endParaRPr lang="en-US" sz="2000" dirty="0"/>
          </a:p>
        </p:txBody>
      </p:sp>
    </p:spTree>
    <p:extLst>
      <p:ext uri="{BB962C8B-B14F-4D97-AF65-F5344CB8AC3E}">
        <p14:creationId xmlns:p14="http://schemas.microsoft.com/office/powerpoint/2010/main" val="1183289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73BE1D-40C6-320A-59B5-2C8B2C85F6AF}"/>
              </a:ext>
            </a:extLst>
          </p:cNvPr>
          <p:cNvSpPr>
            <a:spLocks noGrp="1"/>
          </p:cNvSpPr>
          <p:nvPr>
            <p:ph type="title"/>
          </p:nvPr>
        </p:nvSpPr>
        <p:spPr/>
        <p:txBody>
          <a:bodyPr/>
          <a:lstStyle/>
          <a:p>
            <a:r>
              <a:rPr lang="en-US" dirty="0"/>
              <a:t>3. EXPLORATORY DATA ANALYSIS : </a:t>
            </a:r>
            <a:endParaRPr lang="en-IN" dirty="0"/>
          </a:p>
        </p:txBody>
      </p:sp>
      <p:sp>
        <p:nvSpPr>
          <p:cNvPr id="9" name="Content Placeholder 8">
            <a:extLst>
              <a:ext uri="{FF2B5EF4-FFF2-40B4-BE49-F238E27FC236}">
                <a16:creationId xmlns:a16="http://schemas.microsoft.com/office/drawing/2014/main" id="{471ECD34-C85C-AFEC-B2C1-C0A3E5471D15}"/>
              </a:ext>
            </a:extLst>
          </p:cNvPr>
          <p:cNvSpPr>
            <a:spLocks noGrp="1"/>
          </p:cNvSpPr>
          <p:nvPr>
            <p:ph idx="1"/>
          </p:nvPr>
        </p:nvSpPr>
        <p:spPr/>
        <p:txBody>
          <a:bodyPr/>
          <a:lstStyle/>
          <a:p>
            <a:r>
              <a:rPr lang="en-US" sz="2000" dirty="0"/>
              <a:t>The following plots are used in EDA </a:t>
            </a:r>
            <a:r>
              <a:rPr lang="en-IN" sz="2000" dirty="0"/>
              <a:t>:</a:t>
            </a:r>
          </a:p>
          <a:p>
            <a:pPr lvl="4"/>
            <a:r>
              <a:rPr lang="en-IN" sz="2000" dirty="0"/>
              <a:t>Box plot</a:t>
            </a:r>
          </a:p>
          <a:p>
            <a:pPr lvl="4"/>
            <a:r>
              <a:rPr lang="en-IN" sz="2000" dirty="0"/>
              <a:t>Bar plot</a:t>
            </a:r>
          </a:p>
          <a:p>
            <a:pPr lvl="4"/>
            <a:r>
              <a:rPr lang="en-IN" sz="2000" dirty="0"/>
              <a:t>Heat Map</a:t>
            </a:r>
          </a:p>
          <a:p>
            <a:pPr lvl="4"/>
            <a:r>
              <a:rPr lang="en-IN" sz="2000" dirty="0"/>
              <a:t>Line Plot</a:t>
            </a:r>
          </a:p>
          <a:p>
            <a:pPr lvl="8"/>
            <a:endParaRPr lang="en-IN" sz="1500" dirty="0"/>
          </a:p>
        </p:txBody>
      </p:sp>
    </p:spTree>
    <p:extLst>
      <p:ext uri="{BB962C8B-B14F-4D97-AF65-F5344CB8AC3E}">
        <p14:creationId xmlns:p14="http://schemas.microsoft.com/office/powerpoint/2010/main" val="3420099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30C24A-9408-FA21-A9D2-A448221EE705}"/>
              </a:ext>
            </a:extLst>
          </p:cNvPr>
          <p:cNvSpPr txBox="1"/>
          <p:nvPr/>
        </p:nvSpPr>
        <p:spPr>
          <a:xfrm>
            <a:off x="373711" y="310101"/>
            <a:ext cx="1447576" cy="369332"/>
          </a:xfrm>
          <a:prstGeom prst="rect">
            <a:avLst/>
          </a:prstGeom>
          <a:noFill/>
        </p:spPr>
        <p:txBody>
          <a:bodyPr wrap="none" rtlCol="0">
            <a:spAutoFit/>
          </a:bodyPr>
          <a:lstStyle/>
          <a:p>
            <a:r>
              <a:rPr lang="en-US" dirty="0"/>
              <a:t>1. Box Plot :  </a:t>
            </a:r>
            <a:endParaRPr lang="en-IN" dirty="0"/>
          </a:p>
        </p:txBody>
      </p:sp>
      <p:pic>
        <p:nvPicPr>
          <p:cNvPr id="5" name="Content Placeholder 4">
            <a:extLst>
              <a:ext uri="{FF2B5EF4-FFF2-40B4-BE49-F238E27FC236}">
                <a16:creationId xmlns:a16="http://schemas.microsoft.com/office/drawing/2014/main" id="{C12D1203-E567-B00C-944E-021B65233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0543" y="846612"/>
            <a:ext cx="7816699" cy="5164776"/>
          </a:xfrm>
          <a:prstGeom prst="rect">
            <a:avLst/>
          </a:prstGeom>
        </p:spPr>
      </p:pic>
    </p:spTree>
    <p:extLst>
      <p:ext uri="{BB962C8B-B14F-4D97-AF65-F5344CB8AC3E}">
        <p14:creationId xmlns:p14="http://schemas.microsoft.com/office/powerpoint/2010/main" val="3875675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6072A1-CA47-5132-9B58-31152EAA9B3A}"/>
              </a:ext>
            </a:extLst>
          </p:cNvPr>
          <p:cNvSpPr txBox="1"/>
          <p:nvPr/>
        </p:nvSpPr>
        <p:spPr>
          <a:xfrm>
            <a:off x="389614" y="341906"/>
            <a:ext cx="1373902" cy="369332"/>
          </a:xfrm>
          <a:prstGeom prst="rect">
            <a:avLst/>
          </a:prstGeom>
          <a:noFill/>
        </p:spPr>
        <p:txBody>
          <a:bodyPr wrap="none" rtlCol="0">
            <a:spAutoFit/>
          </a:bodyPr>
          <a:lstStyle/>
          <a:p>
            <a:r>
              <a:rPr lang="en-US" dirty="0"/>
              <a:t>2. Bar Plot : </a:t>
            </a:r>
            <a:endParaRPr lang="en-IN" dirty="0"/>
          </a:p>
        </p:txBody>
      </p:sp>
      <p:pic>
        <p:nvPicPr>
          <p:cNvPr id="5" name="Content Placeholder 4">
            <a:extLst>
              <a:ext uri="{FF2B5EF4-FFF2-40B4-BE49-F238E27FC236}">
                <a16:creationId xmlns:a16="http://schemas.microsoft.com/office/drawing/2014/main" id="{2F636B2C-93C0-1260-F538-326DD65A04D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9613" y="1196633"/>
            <a:ext cx="5526156" cy="5061077"/>
          </a:xfrm>
          <a:prstGeom prst="rect">
            <a:avLst/>
          </a:prstGeom>
        </p:spPr>
      </p:pic>
      <p:sp>
        <p:nvSpPr>
          <p:cNvPr id="6" name="TextBox 5">
            <a:extLst>
              <a:ext uri="{FF2B5EF4-FFF2-40B4-BE49-F238E27FC236}">
                <a16:creationId xmlns:a16="http://schemas.microsoft.com/office/drawing/2014/main" id="{3BE7A5E4-CABB-52CC-E288-C2129937B182}"/>
              </a:ext>
            </a:extLst>
          </p:cNvPr>
          <p:cNvSpPr txBox="1"/>
          <p:nvPr/>
        </p:nvSpPr>
        <p:spPr>
          <a:xfrm>
            <a:off x="1699409" y="858941"/>
            <a:ext cx="2906565" cy="369332"/>
          </a:xfrm>
          <a:prstGeom prst="rect">
            <a:avLst/>
          </a:prstGeom>
          <a:noFill/>
        </p:spPr>
        <p:txBody>
          <a:bodyPr wrap="none" rtlCol="0">
            <a:spAutoFit/>
          </a:bodyPr>
          <a:lstStyle/>
          <a:p>
            <a:r>
              <a:rPr lang="en-US" dirty="0">
                <a:solidFill>
                  <a:srgbClr val="00B0F0"/>
                </a:solidFill>
              </a:rPr>
              <a:t>No. of sales in each Branch</a:t>
            </a:r>
            <a:endParaRPr lang="en-IN" dirty="0">
              <a:solidFill>
                <a:srgbClr val="00B0F0"/>
              </a:solidFill>
            </a:endParaRPr>
          </a:p>
        </p:txBody>
      </p:sp>
      <p:pic>
        <p:nvPicPr>
          <p:cNvPr id="7" name="Content Placeholder 4">
            <a:extLst>
              <a:ext uri="{FF2B5EF4-FFF2-40B4-BE49-F238E27FC236}">
                <a16:creationId xmlns:a16="http://schemas.microsoft.com/office/drawing/2014/main" id="{E2D1162F-BE76-5489-40A2-84EE26259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233" y="1196633"/>
            <a:ext cx="5805200" cy="4997799"/>
          </a:xfrm>
          <a:prstGeom prst="rect">
            <a:avLst/>
          </a:prstGeom>
        </p:spPr>
      </p:pic>
      <p:sp>
        <p:nvSpPr>
          <p:cNvPr id="8" name="TextBox 7">
            <a:extLst>
              <a:ext uri="{FF2B5EF4-FFF2-40B4-BE49-F238E27FC236}">
                <a16:creationId xmlns:a16="http://schemas.microsoft.com/office/drawing/2014/main" id="{97F20D88-57F6-3E4E-1F24-8E8BA4B46B82}"/>
              </a:ext>
            </a:extLst>
          </p:cNvPr>
          <p:cNvSpPr txBox="1"/>
          <p:nvPr/>
        </p:nvSpPr>
        <p:spPr>
          <a:xfrm>
            <a:off x="7586028" y="827301"/>
            <a:ext cx="3915880" cy="369332"/>
          </a:xfrm>
          <a:prstGeom prst="rect">
            <a:avLst/>
          </a:prstGeom>
          <a:noFill/>
        </p:spPr>
        <p:txBody>
          <a:bodyPr wrap="none" rtlCol="0">
            <a:spAutoFit/>
          </a:bodyPr>
          <a:lstStyle/>
          <a:p>
            <a:r>
              <a:rPr lang="en-US" dirty="0">
                <a:solidFill>
                  <a:srgbClr val="00B0F0"/>
                </a:solidFill>
              </a:rPr>
              <a:t>Influence of Customer Type on Ratings</a:t>
            </a:r>
            <a:endParaRPr lang="en-IN" dirty="0">
              <a:solidFill>
                <a:srgbClr val="00B0F0"/>
              </a:solidFill>
            </a:endParaRPr>
          </a:p>
        </p:txBody>
      </p:sp>
    </p:spTree>
    <p:extLst>
      <p:ext uri="{BB962C8B-B14F-4D97-AF65-F5344CB8AC3E}">
        <p14:creationId xmlns:p14="http://schemas.microsoft.com/office/powerpoint/2010/main" val="3881039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9956B-F1A2-AC0B-46CC-1327C4A0EA84}"/>
              </a:ext>
            </a:extLst>
          </p:cNvPr>
          <p:cNvSpPr>
            <a:spLocks noGrp="1"/>
          </p:cNvSpPr>
          <p:nvPr>
            <p:ph type="title"/>
          </p:nvPr>
        </p:nvSpPr>
        <p:spPr/>
        <p:txBody>
          <a:bodyPr/>
          <a:lstStyle/>
          <a:p>
            <a:r>
              <a:rPr lang="en-US" dirty="0"/>
              <a:t>CONTENTS :</a:t>
            </a:r>
            <a:endParaRPr lang="en-IN" dirty="0"/>
          </a:p>
        </p:txBody>
      </p:sp>
      <p:sp>
        <p:nvSpPr>
          <p:cNvPr id="6" name="Content Placeholder 5">
            <a:extLst>
              <a:ext uri="{FF2B5EF4-FFF2-40B4-BE49-F238E27FC236}">
                <a16:creationId xmlns:a16="http://schemas.microsoft.com/office/drawing/2014/main" id="{0E8CC40B-410A-3DFB-B5A5-2CCD90AFA147}"/>
              </a:ext>
            </a:extLst>
          </p:cNvPr>
          <p:cNvSpPr>
            <a:spLocks noGrp="1"/>
          </p:cNvSpPr>
          <p:nvPr>
            <p:ph idx="1"/>
          </p:nvPr>
        </p:nvSpPr>
        <p:spPr>
          <a:xfrm>
            <a:off x="4000831" y="2132055"/>
            <a:ext cx="4190337" cy="3760891"/>
          </a:xfrm>
        </p:spPr>
        <p:txBody>
          <a:bodyPr/>
          <a:lstStyle/>
          <a:p>
            <a:pPr marL="457200" indent="-457200">
              <a:buFont typeface="+mj-lt"/>
              <a:buAutoNum type="arabicPeriod"/>
            </a:pPr>
            <a:r>
              <a:rPr lang="en-US" dirty="0"/>
              <a:t>ABSTRACT</a:t>
            </a:r>
          </a:p>
          <a:p>
            <a:pPr marL="457200" indent="-457200">
              <a:buFont typeface="+mj-lt"/>
              <a:buAutoNum type="arabicPeriod"/>
            </a:pPr>
            <a:r>
              <a:rPr lang="en-US" dirty="0"/>
              <a:t>INTRODUCTION</a:t>
            </a:r>
          </a:p>
          <a:p>
            <a:pPr marL="457200" indent="-457200">
              <a:buFont typeface="+mj-lt"/>
              <a:buAutoNum type="arabicPeriod"/>
            </a:pPr>
            <a:r>
              <a:rPr lang="en-US" dirty="0"/>
              <a:t>MOTIVATION</a:t>
            </a:r>
          </a:p>
          <a:p>
            <a:pPr marL="457200" indent="-457200">
              <a:buFont typeface="+mj-lt"/>
              <a:buAutoNum type="arabicPeriod"/>
            </a:pPr>
            <a:r>
              <a:rPr lang="en-US" dirty="0"/>
              <a:t>KEYWORDS AND DEFINITIONS</a:t>
            </a:r>
          </a:p>
          <a:p>
            <a:pPr marL="457200" indent="-457200">
              <a:buFont typeface="+mj-lt"/>
              <a:buAutoNum type="arabicPeriod"/>
            </a:pPr>
            <a:r>
              <a:rPr lang="en-US" dirty="0"/>
              <a:t>METHODOLOGIES</a:t>
            </a:r>
          </a:p>
          <a:p>
            <a:pPr marL="457200" indent="-457200">
              <a:buFont typeface="+mj-lt"/>
              <a:buAutoNum type="arabicPeriod"/>
            </a:pPr>
            <a:r>
              <a:rPr lang="en-US" dirty="0"/>
              <a:t>RESULTS </a:t>
            </a:r>
          </a:p>
          <a:p>
            <a:pPr marL="457200" indent="-457200">
              <a:buFont typeface="+mj-lt"/>
              <a:buAutoNum type="arabicPeriod"/>
            </a:pPr>
            <a:r>
              <a:rPr lang="en-US" dirty="0"/>
              <a:t>CONCLUSION</a:t>
            </a:r>
          </a:p>
        </p:txBody>
      </p:sp>
    </p:spTree>
    <p:extLst>
      <p:ext uri="{BB962C8B-B14F-4D97-AF65-F5344CB8AC3E}">
        <p14:creationId xmlns:p14="http://schemas.microsoft.com/office/powerpoint/2010/main" val="1141588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E295E98-D09A-48CE-0FCC-80301F46D2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9271" y="811034"/>
            <a:ext cx="11911190" cy="5568834"/>
          </a:xfrm>
          <a:prstGeom prst="rect">
            <a:avLst/>
          </a:prstGeom>
        </p:spPr>
      </p:pic>
      <p:sp>
        <p:nvSpPr>
          <p:cNvPr id="6" name="TextBox 5">
            <a:extLst>
              <a:ext uri="{FF2B5EF4-FFF2-40B4-BE49-F238E27FC236}">
                <a16:creationId xmlns:a16="http://schemas.microsoft.com/office/drawing/2014/main" id="{8BE7E65D-E367-DA1A-EDCE-EECF4F58CB3D}"/>
              </a:ext>
            </a:extLst>
          </p:cNvPr>
          <p:cNvSpPr txBox="1"/>
          <p:nvPr/>
        </p:nvSpPr>
        <p:spPr>
          <a:xfrm>
            <a:off x="795130" y="341906"/>
            <a:ext cx="6654770" cy="369332"/>
          </a:xfrm>
          <a:prstGeom prst="rect">
            <a:avLst/>
          </a:prstGeom>
          <a:noFill/>
        </p:spPr>
        <p:txBody>
          <a:bodyPr wrap="none" rtlCol="0">
            <a:spAutoFit/>
          </a:bodyPr>
          <a:lstStyle/>
          <a:p>
            <a:r>
              <a:rPr lang="en-US" dirty="0"/>
              <a:t>Bar chart classifying the items bought by customers (Gender-wise):</a:t>
            </a:r>
            <a:endParaRPr lang="en-IN" dirty="0"/>
          </a:p>
        </p:txBody>
      </p:sp>
    </p:spTree>
    <p:extLst>
      <p:ext uri="{BB962C8B-B14F-4D97-AF65-F5344CB8AC3E}">
        <p14:creationId xmlns:p14="http://schemas.microsoft.com/office/powerpoint/2010/main" val="182424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37DA119C-B886-B886-3AE6-E559C4DEDF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5760" y="914400"/>
            <a:ext cx="11470790" cy="5430741"/>
          </a:xfrm>
          <a:prstGeom prst="rect">
            <a:avLst/>
          </a:prstGeom>
        </p:spPr>
      </p:pic>
      <p:sp>
        <p:nvSpPr>
          <p:cNvPr id="5" name="TextBox 4">
            <a:extLst>
              <a:ext uri="{FF2B5EF4-FFF2-40B4-BE49-F238E27FC236}">
                <a16:creationId xmlns:a16="http://schemas.microsoft.com/office/drawing/2014/main" id="{18A2E07B-B172-A76E-97D5-BF982C32C6A3}"/>
              </a:ext>
            </a:extLst>
          </p:cNvPr>
          <p:cNvSpPr txBox="1"/>
          <p:nvPr/>
        </p:nvSpPr>
        <p:spPr>
          <a:xfrm>
            <a:off x="365760" y="312804"/>
            <a:ext cx="4870436" cy="400110"/>
          </a:xfrm>
          <a:prstGeom prst="rect">
            <a:avLst/>
          </a:prstGeom>
          <a:noFill/>
        </p:spPr>
        <p:txBody>
          <a:bodyPr wrap="none" rtlCol="0">
            <a:spAutoFit/>
          </a:bodyPr>
          <a:lstStyle/>
          <a:p>
            <a:r>
              <a:rPr lang="en-US" sz="2000" dirty="0"/>
              <a:t>Count of the products sold at each Branch :</a:t>
            </a:r>
            <a:endParaRPr lang="en-IN" sz="2000" dirty="0"/>
          </a:p>
        </p:txBody>
      </p:sp>
    </p:spTree>
    <p:extLst>
      <p:ext uri="{BB962C8B-B14F-4D97-AF65-F5344CB8AC3E}">
        <p14:creationId xmlns:p14="http://schemas.microsoft.com/office/powerpoint/2010/main" val="1848717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8DF894-FDA9-0900-C8F2-4DF1B3FD6EDD}"/>
              </a:ext>
            </a:extLst>
          </p:cNvPr>
          <p:cNvPicPr>
            <a:picLocks noChangeAspect="1"/>
          </p:cNvPicPr>
          <p:nvPr/>
        </p:nvPicPr>
        <p:blipFill>
          <a:blip r:embed="rId2"/>
          <a:stretch>
            <a:fillRect/>
          </a:stretch>
        </p:blipFill>
        <p:spPr>
          <a:xfrm>
            <a:off x="2051437" y="464588"/>
            <a:ext cx="7768424" cy="5753332"/>
          </a:xfrm>
          <a:prstGeom prst="rect">
            <a:avLst/>
          </a:prstGeom>
        </p:spPr>
      </p:pic>
    </p:spTree>
    <p:extLst>
      <p:ext uri="{BB962C8B-B14F-4D97-AF65-F5344CB8AC3E}">
        <p14:creationId xmlns:p14="http://schemas.microsoft.com/office/powerpoint/2010/main" val="4229327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0EDB1D-880E-F12E-3EC9-5FD68173E056}"/>
              </a:ext>
            </a:extLst>
          </p:cNvPr>
          <p:cNvSpPr txBox="1"/>
          <p:nvPr/>
        </p:nvSpPr>
        <p:spPr>
          <a:xfrm>
            <a:off x="691763" y="365760"/>
            <a:ext cx="5077224" cy="369332"/>
          </a:xfrm>
          <a:prstGeom prst="rect">
            <a:avLst/>
          </a:prstGeom>
          <a:noFill/>
        </p:spPr>
        <p:txBody>
          <a:bodyPr wrap="none" rtlCol="0">
            <a:spAutoFit/>
          </a:bodyPr>
          <a:lstStyle/>
          <a:p>
            <a:r>
              <a:rPr lang="en-US" dirty="0"/>
              <a:t>Heat-Map Showing Correlation between variables :</a:t>
            </a:r>
            <a:endParaRPr lang="en-IN" dirty="0"/>
          </a:p>
        </p:txBody>
      </p:sp>
      <p:pic>
        <p:nvPicPr>
          <p:cNvPr id="5" name="Content Placeholder 4">
            <a:extLst>
              <a:ext uri="{FF2B5EF4-FFF2-40B4-BE49-F238E27FC236}">
                <a16:creationId xmlns:a16="http://schemas.microsoft.com/office/drawing/2014/main" id="{9D84C5B0-BCE8-5D3A-8FB7-079F5AB9CD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862" y="898174"/>
            <a:ext cx="10027137" cy="5470822"/>
          </a:xfrm>
          <a:prstGeom prst="rect">
            <a:avLst/>
          </a:prstGeom>
        </p:spPr>
      </p:pic>
    </p:spTree>
    <p:extLst>
      <p:ext uri="{BB962C8B-B14F-4D97-AF65-F5344CB8AC3E}">
        <p14:creationId xmlns:p14="http://schemas.microsoft.com/office/powerpoint/2010/main" val="522252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F0A24-872F-280F-CD39-98FFAA2EEDCB}"/>
              </a:ext>
            </a:extLst>
          </p:cNvPr>
          <p:cNvSpPr>
            <a:spLocks noGrp="1"/>
          </p:cNvSpPr>
          <p:nvPr>
            <p:ph type="title"/>
          </p:nvPr>
        </p:nvSpPr>
        <p:spPr/>
        <p:txBody>
          <a:bodyPr/>
          <a:lstStyle/>
          <a:p>
            <a:r>
              <a:rPr lang="en-US" dirty="0"/>
              <a:t>4. MODEL FITTING :</a:t>
            </a:r>
            <a:endParaRPr lang="en-IN" dirty="0"/>
          </a:p>
        </p:txBody>
      </p:sp>
      <p:sp>
        <p:nvSpPr>
          <p:cNvPr id="3" name="Content Placeholder 2">
            <a:extLst>
              <a:ext uri="{FF2B5EF4-FFF2-40B4-BE49-F238E27FC236}">
                <a16:creationId xmlns:a16="http://schemas.microsoft.com/office/drawing/2014/main" id="{DA48F556-D881-6A29-B808-0B86B56C4F9E}"/>
              </a:ext>
            </a:extLst>
          </p:cNvPr>
          <p:cNvSpPr>
            <a:spLocks noGrp="1"/>
          </p:cNvSpPr>
          <p:nvPr>
            <p:ph idx="1"/>
          </p:nvPr>
        </p:nvSpPr>
        <p:spPr/>
        <p:txBody>
          <a:bodyPr/>
          <a:lstStyle/>
          <a:p>
            <a:pPr marL="0" indent="0">
              <a:buNone/>
            </a:pPr>
            <a:r>
              <a:rPr lang="en-US" dirty="0"/>
              <a:t>  </a:t>
            </a:r>
          </a:p>
          <a:p>
            <a:endParaRPr lang="en-IN" dirty="0"/>
          </a:p>
        </p:txBody>
      </p:sp>
      <p:pic>
        <p:nvPicPr>
          <p:cNvPr id="5" name="Picture 4">
            <a:extLst>
              <a:ext uri="{FF2B5EF4-FFF2-40B4-BE49-F238E27FC236}">
                <a16:creationId xmlns:a16="http://schemas.microsoft.com/office/drawing/2014/main" id="{41D4AF7D-4BEE-1E49-89C5-BECE18AE5E7E}"/>
              </a:ext>
            </a:extLst>
          </p:cNvPr>
          <p:cNvPicPr>
            <a:picLocks noChangeAspect="1"/>
          </p:cNvPicPr>
          <p:nvPr/>
        </p:nvPicPr>
        <p:blipFill rotWithShape="1">
          <a:blip r:embed="rId2"/>
          <a:srcRect l="22305" t="15884" r="18348" b="16869"/>
          <a:stretch/>
        </p:blipFill>
        <p:spPr>
          <a:xfrm>
            <a:off x="1232452" y="1959641"/>
            <a:ext cx="8269357" cy="4401402"/>
          </a:xfrm>
          <a:prstGeom prst="rect">
            <a:avLst/>
          </a:prstGeom>
        </p:spPr>
      </p:pic>
    </p:spTree>
    <p:extLst>
      <p:ext uri="{BB962C8B-B14F-4D97-AF65-F5344CB8AC3E}">
        <p14:creationId xmlns:p14="http://schemas.microsoft.com/office/powerpoint/2010/main" val="3548204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97AC1B-D1BA-0384-6538-5357A9C10196}"/>
              </a:ext>
            </a:extLst>
          </p:cNvPr>
          <p:cNvPicPr>
            <a:picLocks noChangeAspect="1"/>
          </p:cNvPicPr>
          <p:nvPr/>
        </p:nvPicPr>
        <p:blipFill rotWithShape="1">
          <a:blip r:embed="rId2"/>
          <a:srcRect l="22305" t="18087" b="13043"/>
          <a:stretch/>
        </p:blipFill>
        <p:spPr>
          <a:xfrm>
            <a:off x="332370" y="555248"/>
            <a:ext cx="11527259" cy="5747503"/>
          </a:xfrm>
          <a:prstGeom prst="rect">
            <a:avLst/>
          </a:prstGeom>
        </p:spPr>
      </p:pic>
    </p:spTree>
    <p:extLst>
      <p:ext uri="{BB962C8B-B14F-4D97-AF65-F5344CB8AC3E}">
        <p14:creationId xmlns:p14="http://schemas.microsoft.com/office/powerpoint/2010/main" val="700708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5BF91F-6D4A-FB55-1944-9BAC550AF58F}"/>
              </a:ext>
            </a:extLst>
          </p:cNvPr>
          <p:cNvPicPr>
            <a:picLocks noChangeAspect="1"/>
          </p:cNvPicPr>
          <p:nvPr/>
        </p:nvPicPr>
        <p:blipFill rotWithShape="1">
          <a:blip r:embed="rId2"/>
          <a:srcRect l="22565" t="17043" b="13276"/>
          <a:stretch/>
        </p:blipFill>
        <p:spPr>
          <a:xfrm>
            <a:off x="286247" y="488241"/>
            <a:ext cx="11619505" cy="5881518"/>
          </a:xfrm>
          <a:prstGeom prst="rect">
            <a:avLst/>
          </a:prstGeom>
        </p:spPr>
      </p:pic>
    </p:spTree>
    <p:extLst>
      <p:ext uri="{BB962C8B-B14F-4D97-AF65-F5344CB8AC3E}">
        <p14:creationId xmlns:p14="http://schemas.microsoft.com/office/powerpoint/2010/main" val="3342576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E84C0-C366-79AA-8B12-613A5B4641EE}"/>
              </a:ext>
            </a:extLst>
          </p:cNvPr>
          <p:cNvPicPr>
            <a:picLocks noChangeAspect="1"/>
          </p:cNvPicPr>
          <p:nvPr/>
        </p:nvPicPr>
        <p:blipFill rotWithShape="1">
          <a:blip r:embed="rId2"/>
          <a:srcRect l="22565" t="15305" b="21971"/>
          <a:stretch/>
        </p:blipFill>
        <p:spPr>
          <a:xfrm>
            <a:off x="136498" y="713595"/>
            <a:ext cx="11919004" cy="5430810"/>
          </a:xfrm>
          <a:prstGeom prst="rect">
            <a:avLst/>
          </a:prstGeom>
        </p:spPr>
      </p:pic>
    </p:spTree>
    <p:extLst>
      <p:ext uri="{BB962C8B-B14F-4D97-AF65-F5344CB8AC3E}">
        <p14:creationId xmlns:p14="http://schemas.microsoft.com/office/powerpoint/2010/main" val="2798134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045D02-BE70-95E8-2EF1-2701A83DC30B}"/>
              </a:ext>
            </a:extLst>
          </p:cNvPr>
          <p:cNvPicPr>
            <a:picLocks noChangeAspect="1"/>
          </p:cNvPicPr>
          <p:nvPr/>
        </p:nvPicPr>
        <p:blipFill rotWithShape="1">
          <a:blip r:embed="rId2"/>
          <a:srcRect l="22565" t="21797" b="18145"/>
          <a:stretch/>
        </p:blipFill>
        <p:spPr>
          <a:xfrm>
            <a:off x="256980" y="881600"/>
            <a:ext cx="11678040" cy="5094799"/>
          </a:xfrm>
          <a:prstGeom prst="rect">
            <a:avLst/>
          </a:prstGeom>
        </p:spPr>
      </p:pic>
    </p:spTree>
    <p:extLst>
      <p:ext uri="{BB962C8B-B14F-4D97-AF65-F5344CB8AC3E}">
        <p14:creationId xmlns:p14="http://schemas.microsoft.com/office/powerpoint/2010/main" val="2505499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A5499-F8F8-88EE-8655-95C7D808A543}"/>
              </a:ext>
            </a:extLst>
          </p:cNvPr>
          <p:cNvSpPr>
            <a:spLocks noGrp="1"/>
          </p:cNvSpPr>
          <p:nvPr>
            <p:ph type="title"/>
          </p:nvPr>
        </p:nvSpPr>
        <p:spPr/>
        <p:txBody>
          <a:bodyPr/>
          <a:lstStyle/>
          <a:p>
            <a:r>
              <a:rPr lang="en-US" dirty="0"/>
              <a:t>RESULTS :</a:t>
            </a:r>
            <a:endParaRPr lang="en-IN" dirty="0"/>
          </a:p>
        </p:txBody>
      </p:sp>
      <p:pic>
        <p:nvPicPr>
          <p:cNvPr id="5" name="Content Placeholder 4">
            <a:extLst>
              <a:ext uri="{FF2B5EF4-FFF2-40B4-BE49-F238E27FC236}">
                <a16:creationId xmlns:a16="http://schemas.microsoft.com/office/drawing/2014/main" id="{A4201019-6625-4E6B-BC69-3F31CE547025}"/>
              </a:ext>
            </a:extLst>
          </p:cNvPr>
          <p:cNvPicPr>
            <a:picLocks noGrp="1" noChangeAspect="1"/>
          </p:cNvPicPr>
          <p:nvPr>
            <p:ph idx="1"/>
          </p:nvPr>
        </p:nvPicPr>
        <p:blipFill rotWithShape="1">
          <a:blip r:embed="rId2"/>
          <a:srcRect l="22949" t="42679" r="60520" b="28144"/>
          <a:stretch/>
        </p:blipFill>
        <p:spPr>
          <a:xfrm>
            <a:off x="1097280" y="2336483"/>
            <a:ext cx="3765402" cy="3738314"/>
          </a:xfrm>
        </p:spPr>
      </p:pic>
      <p:sp>
        <p:nvSpPr>
          <p:cNvPr id="6" name="TextBox 5">
            <a:extLst>
              <a:ext uri="{FF2B5EF4-FFF2-40B4-BE49-F238E27FC236}">
                <a16:creationId xmlns:a16="http://schemas.microsoft.com/office/drawing/2014/main" id="{610B1EE7-6B3E-20E3-D78D-78ED032B3198}"/>
              </a:ext>
            </a:extLst>
          </p:cNvPr>
          <p:cNvSpPr txBox="1"/>
          <p:nvPr/>
        </p:nvSpPr>
        <p:spPr>
          <a:xfrm>
            <a:off x="5164372" y="2336483"/>
            <a:ext cx="6902082" cy="2862322"/>
          </a:xfrm>
          <a:prstGeom prst="rect">
            <a:avLst/>
          </a:prstGeom>
          <a:noFill/>
        </p:spPr>
        <p:txBody>
          <a:bodyPr wrap="none" rtlCol="0">
            <a:spAutoFit/>
          </a:bodyPr>
          <a:lstStyle/>
          <a:p>
            <a:r>
              <a:rPr lang="en-US" sz="2000" dirty="0"/>
              <a:t>Out if all the Machine Learning Algorithms, Linear Regression</a:t>
            </a:r>
          </a:p>
          <a:p>
            <a:r>
              <a:rPr lang="en-US" sz="2000" dirty="0"/>
              <a:t>Model has the highest Accuracy &amp; K-Nearest Neighbor has the</a:t>
            </a:r>
          </a:p>
          <a:p>
            <a:r>
              <a:rPr lang="en-US" sz="2000" dirty="0"/>
              <a:t>Lowest Accuracy.</a:t>
            </a:r>
          </a:p>
          <a:p>
            <a:r>
              <a:rPr lang="en-US" sz="2000" dirty="0"/>
              <a:t>The Evaluation metrics used in this Project are :</a:t>
            </a:r>
          </a:p>
          <a:p>
            <a:r>
              <a:rPr lang="en-US" sz="2000" dirty="0"/>
              <a:t>            1. Mean Absolute Error</a:t>
            </a:r>
          </a:p>
          <a:p>
            <a:r>
              <a:rPr lang="en-US" sz="2000" dirty="0"/>
              <a:t>            2. Mean Squared Error</a:t>
            </a:r>
          </a:p>
          <a:p>
            <a:r>
              <a:rPr lang="en-US" sz="2000" dirty="0"/>
              <a:t>            3. Root Mean Squared Error</a:t>
            </a:r>
          </a:p>
          <a:p>
            <a:r>
              <a:rPr lang="en-US" sz="2000" dirty="0"/>
              <a:t>            4. Mean Absolute Percentage Error</a:t>
            </a:r>
          </a:p>
          <a:p>
            <a:r>
              <a:rPr lang="en-US" sz="2000" dirty="0"/>
              <a:t>            5. Mean Squared Log Error.</a:t>
            </a:r>
            <a:endParaRPr lang="en-IN" sz="2000" dirty="0"/>
          </a:p>
        </p:txBody>
      </p:sp>
    </p:spTree>
    <p:extLst>
      <p:ext uri="{BB962C8B-B14F-4D97-AF65-F5344CB8AC3E}">
        <p14:creationId xmlns:p14="http://schemas.microsoft.com/office/powerpoint/2010/main" val="1707178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A207-0B6D-269E-E9BD-12581D01054A}"/>
              </a:ext>
            </a:extLst>
          </p:cNvPr>
          <p:cNvSpPr>
            <a:spLocks noGrp="1"/>
          </p:cNvSpPr>
          <p:nvPr>
            <p:ph type="title"/>
          </p:nvPr>
        </p:nvSpPr>
        <p:spPr/>
        <p:txBody>
          <a:bodyPr/>
          <a:lstStyle/>
          <a:p>
            <a:r>
              <a:rPr lang="en-US" dirty="0"/>
              <a:t>ABSTRACT :</a:t>
            </a:r>
            <a:endParaRPr lang="en-IN" dirty="0"/>
          </a:p>
        </p:txBody>
      </p:sp>
      <p:sp>
        <p:nvSpPr>
          <p:cNvPr id="3" name="Content Placeholder 2">
            <a:extLst>
              <a:ext uri="{FF2B5EF4-FFF2-40B4-BE49-F238E27FC236}">
                <a16:creationId xmlns:a16="http://schemas.microsoft.com/office/drawing/2014/main" id="{F312F962-EAEF-B934-1A65-4A79C75B9E2A}"/>
              </a:ext>
            </a:extLst>
          </p:cNvPr>
          <p:cNvSpPr>
            <a:spLocks noGrp="1"/>
          </p:cNvSpPr>
          <p:nvPr>
            <p:ph idx="1"/>
          </p:nvPr>
        </p:nvSpPr>
        <p:spPr/>
        <p:txBody>
          <a:bodyPr>
            <a:normAutofit/>
          </a:bodyPr>
          <a:lstStyle/>
          <a:p>
            <a:r>
              <a:rPr lang="en-US" sz="3600" dirty="0">
                <a:effectLst/>
                <a:latin typeface="Franklin Gothic Book" panose="020B0503020102020204" pitchFamily="34" charset="0"/>
                <a:ea typeface="Yu Mincho" panose="02020400000000000000" pitchFamily="18" charset="-128"/>
                <a:cs typeface="Times New Roman" panose="02020603050405020304" pitchFamily="18" charset="0"/>
              </a:rPr>
              <a:t>S</a:t>
            </a:r>
            <a:r>
              <a:rPr lang="en-US" sz="2000" dirty="0">
                <a:effectLst/>
                <a:latin typeface="Franklin Gothic Book" panose="020B0503020102020204" pitchFamily="34" charset="0"/>
                <a:ea typeface="Yu Mincho" panose="02020400000000000000" pitchFamily="18" charset="-128"/>
                <a:cs typeface="Times New Roman" panose="02020603050405020304" pitchFamily="18" charset="0"/>
              </a:rPr>
              <a:t>upermarkets are expanding in most populated cities, and market competition is fierce. Future sales forecasting is an essential component of any business. Accurate forecasting of future sales assists businesses in developing and improving business strategies, as well as gaining proper market knowledge. Companies can use standard sales projections to analyze historical scenarios and then apply client purchases. Inferences are used prior to budgeting to detect shortfalls and weaknesses, as well as to develop a good strategy for the following year. A thorough understanding of previous opportunities enables one to plan for future market demands and increase one's chances of success. The dataset is one of the historical sales of a supermarket company that was recorded in three different branches over a three-month period. Predictive data analytics methods are easy to apply with this dataset.</a:t>
            </a:r>
            <a:endParaRPr lang="en-IN" sz="2000" dirty="0">
              <a:effectLst/>
              <a:latin typeface="Franklin Gothic Book" panose="020B0503020102020204" pitchFamily="34" charset="0"/>
              <a:ea typeface="Yu Mincho" panose="02020400000000000000" pitchFamily="18" charset="-128"/>
              <a:cs typeface="Times New Roman" panose="02020603050405020304" pitchFamily="18" charset="0"/>
            </a:endParaRPr>
          </a:p>
          <a:p>
            <a:endParaRPr lang="en-IN" dirty="0">
              <a:latin typeface="Franklin Gothic Book" panose="020B0503020102020204" pitchFamily="34" charset="0"/>
            </a:endParaRPr>
          </a:p>
        </p:txBody>
      </p:sp>
    </p:spTree>
    <p:extLst>
      <p:ext uri="{BB962C8B-B14F-4D97-AF65-F5344CB8AC3E}">
        <p14:creationId xmlns:p14="http://schemas.microsoft.com/office/powerpoint/2010/main" val="3693912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E8249FA-7771-D304-8E33-AE7275593F44}"/>
              </a:ext>
            </a:extLst>
          </p:cNvPr>
          <p:cNvSpPr txBox="1"/>
          <p:nvPr/>
        </p:nvSpPr>
        <p:spPr>
          <a:xfrm>
            <a:off x="652007" y="978011"/>
            <a:ext cx="4450642" cy="584775"/>
          </a:xfrm>
          <a:prstGeom prst="rect">
            <a:avLst/>
          </a:prstGeom>
          <a:noFill/>
        </p:spPr>
        <p:txBody>
          <a:bodyPr wrap="none" rtlCol="0">
            <a:spAutoFit/>
          </a:bodyPr>
          <a:lstStyle/>
          <a:p>
            <a:r>
              <a:rPr lang="en-US" sz="3200" dirty="0"/>
              <a:t>1. Mean Absolute Error : </a:t>
            </a:r>
            <a:endParaRPr lang="en-IN" sz="3200" dirty="0"/>
          </a:p>
        </p:txBody>
      </p:sp>
      <p:pic>
        <p:nvPicPr>
          <p:cNvPr id="17" name="Picture 16">
            <a:extLst>
              <a:ext uri="{FF2B5EF4-FFF2-40B4-BE49-F238E27FC236}">
                <a16:creationId xmlns:a16="http://schemas.microsoft.com/office/drawing/2014/main" id="{C2F46DBE-19F9-021D-9DB7-A547934C3BAD}"/>
              </a:ext>
            </a:extLst>
          </p:cNvPr>
          <p:cNvPicPr>
            <a:picLocks noChangeAspect="1"/>
          </p:cNvPicPr>
          <p:nvPr/>
        </p:nvPicPr>
        <p:blipFill rotWithShape="1">
          <a:blip r:embed="rId2"/>
          <a:srcRect l="12327" t="43015" r="47901" b="18492"/>
          <a:stretch/>
        </p:blipFill>
        <p:spPr>
          <a:xfrm>
            <a:off x="652007" y="2467450"/>
            <a:ext cx="4746929" cy="3074609"/>
          </a:xfrm>
          <a:prstGeom prst="rect">
            <a:avLst/>
          </a:prstGeom>
        </p:spPr>
      </p:pic>
      <p:sp>
        <p:nvSpPr>
          <p:cNvPr id="18" name="TextBox 17">
            <a:extLst>
              <a:ext uri="{FF2B5EF4-FFF2-40B4-BE49-F238E27FC236}">
                <a16:creationId xmlns:a16="http://schemas.microsoft.com/office/drawing/2014/main" id="{8DEEBC82-748E-5453-02ED-9FD820B63325}"/>
              </a:ext>
            </a:extLst>
          </p:cNvPr>
          <p:cNvSpPr txBox="1"/>
          <p:nvPr/>
        </p:nvSpPr>
        <p:spPr>
          <a:xfrm>
            <a:off x="7089353" y="978010"/>
            <a:ext cx="4419543" cy="584775"/>
          </a:xfrm>
          <a:prstGeom prst="rect">
            <a:avLst/>
          </a:prstGeom>
          <a:noFill/>
        </p:spPr>
        <p:txBody>
          <a:bodyPr wrap="none" rtlCol="0">
            <a:spAutoFit/>
          </a:bodyPr>
          <a:lstStyle/>
          <a:p>
            <a:r>
              <a:rPr lang="en-US" sz="3200" dirty="0"/>
              <a:t>2. Mean Squared Error : </a:t>
            </a:r>
            <a:endParaRPr lang="en-IN" sz="3200" dirty="0"/>
          </a:p>
        </p:txBody>
      </p:sp>
      <p:pic>
        <p:nvPicPr>
          <p:cNvPr id="20" name="Picture 19">
            <a:extLst>
              <a:ext uri="{FF2B5EF4-FFF2-40B4-BE49-F238E27FC236}">
                <a16:creationId xmlns:a16="http://schemas.microsoft.com/office/drawing/2014/main" id="{2CC5CBFB-B50F-A5E4-F2AB-91B856F736FC}"/>
              </a:ext>
            </a:extLst>
          </p:cNvPr>
          <p:cNvPicPr>
            <a:picLocks noChangeAspect="1"/>
          </p:cNvPicPr>
          <p:nvPr/>
        </p:nvPicPr>
        <p:blipFill rotWithShape="1">
          <a:blip r:embed="rId3"/>
          <a:srcRect l="13043" t="44406" r="53435" b="17101"/>
          <a:stretch/>
        </p:blipFill>
        <p:spPr>
          <a:xfrm>
            <a:off x="6793066" y="2467450"/>
            <a:ext cx="4419543" cy="3074609"/>
          </a:xfrm>
          <a:prstGeom prst="rect">
            <a:avLst/>
          </a:prstGeom>
        </p:spPr>
      </p:pic>
    </p:spTree>
    <p:extLst>
      <p:ext uri="{BB962C8B-B14F-4D97-AF65-F5344CB8AC3E}">
        <p14:creationId xmlns:p14="http://schemas.microsoft.com/office/powerpoint/2010/main" val="3033470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8EE593-6DB9-7587-344B-375BD263B107}"/>
              </a:ext>
            </a:extLst>
          </p:cNvPr>
          <p:cNvSpPr txBox="1"/>
          <p:nvPr/>
        </p:nvSpPr>
        <p:spPr>
          <a:xfrm>
            <a:off x="151074" y="310101"/>
            <a:ext cx="4913907" cy="1077218"/>
          </a:xfrm>
          <a:prstGeom prst="rect">
            <a:avLst/>
          </a:prstGeom>
          <a:noFill/>
        </p:spPr>
        <p:txBody>
          <a:bodyPr wrap="square" rtlCol="0">
            <a:spAutoFit/>
          </a:bodyPr>
          <a:lstStyle/>
          <a:p>
            <a:r>
              <a:rPr lang="en-US" sz="3200" dirty="0"/>
              <a:t>3. Root Mean Squared Error : </a:t>
            </a:r>
            <a:endParaRPr lang="en-IN" sz="3200" dirty="0"/>
          </a:p>
        </p:txBody>
      </p:sp>
      <p:pic>
        <p:nvPicPr>
          <p:cNvPr id="4" name="Picture 3">
            <a:extLst>
              <a:ext uri="{FF2B5EF4-FFF2-40B4-BE49-F238E27FC236}">
                <a16:creationId xmlns:a16="http://schemas.microsoft.com/office/drawing/2014/main" id="{F359646A-6C43-CA8B-C2FF-F0DFA7090E83}"/>
              </a:ext>
            </a:extLst>
          </p:cNvPr>
          <p:cNvPicPr>
            <a:picLocks noChangeAspect="1"/>
          </p:cNvPicPr>
          <p:nvPr/>
        </p:nvPicPr>
        <p:blipFill rotWithShape="1">
          <a:blip r:embed="rId2"/>
          <a:srcRect l="12848" t="45334" r="51478" b="14898"/>
          <a:stretch/>
        </p:blipFill>
        <p:spPr>
          <a:xfrm>
            <a:off x="433344" y="1781093"/>
            <a:ext cx="4699221" cy="3212326"/>
          </a:xfrm>
          <a:prstGeom prst="rect">
            <a:avLst/>
          </a:prstGeom>
        </p:spPr>
      </p:pic>
      <p:sp>
        <p:nvSpPr>
          <p:cNvPr id="5" name="TextBox 4">
            <a:extLst>
              <a:ext uri="{FF2B5EF4-FFF2-40B4-BE49-F238E27FC236}">
                <a16:creationId xmlns:a16="http://schemas.microsoft.com/office/drawing/2014/main" id="{742FD3D7-B2ED-8268-3203-B552529A6414}"/>
              </a:ext>
            </a:extLst>
          </p:cNvPr>
          <p:cNvSpPr txBox="1"/>
          <p:nvPr/>
        </p:nvSpPr>
        <p:spPr>
          <a:xfrm>
            <a:off x="6096000" y="310101"/>
            <a:ext cx="5322074" cy="1077218"/>
          </a:xfrm>
          <a:prstGeom prst="rect">
            <a:avLst/>
          </a:prstGeom>
          <a:noFill/>
        </p:spPr>
        <p:txBody>
          <a:bodyPr wrap="square" rtlCol="0">
            <a:spAutoFit/>
          </a:bodyPr>
          <a:lstStyle/>
          <a:p>
            <a:r>
              <a:rPr lang="en-US" sz="3200" dirty="0"/>
              <a:t>4. Mean Absolute Percentage Error : </a:t>
            </a:r>
            <a:endParaRPr lang="en-IN" sz="3200" dirty="0"/>
          </a:p>
        </p:txBody>
      </p:sp>
      <p:pic>
        <p:nvPicPr>
          <p:cNvPr id="7" name="Picture 6">
            <a:extLst>
              <a:ext uri="{FF2B5EF4-FFF2-40B4-BE49-F238E27FC236}">
                <a16:creationId xmlns:a16="http://schemas.microsoft.com/office/drawing/2014/main" id="{562DF951-39BC-8D44-B6D4-F30869F03087}"/>
              </a:ext>
            </a:extLst>
          </p:cNvPr>
          <p:cNvPicPr>
            <a:picLocks noChangeAspect="1"/>
          </p:cNvPicPr>
          <p:nvPr/>
        </p:nvPicPr>
        <p:blipFill rotWithShape="1">
          <a:blip r:embed="rId3"/>
          <a:srcRect l="12652" t="44638" r="55000" b="18956"/>
          <a:stretch/>
        </p:blipFill>
        <p:spPr>
          <a:xfrm>
            <a:off x="6321286" y="1781093"/>
            <a:ext cx="4699221" cy="3212326"/>
          </a:xfrm>
          <a:prstGeom prst="rect">
            <a:avLst/>
          </a:prstGeom>
        </p:spPr>
      </p:pic>
    </p:spTree>
    <p:extLst>
      <p:ext uri="{BB962C8B-B14F-4D97-AF65-F5344CB8AC3E}">
        <p14:creationId xmlns:p14="http://schemas.microsoft.com/office/powerpoint/2010/main" val="1470246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F1D3-FBB1-A102-FCA4-4988B39C3563}"/>
              </a:ext>
            </a:extLst>
          </p:cNvPr>
          <p:cNvSpPr>
            <a:spLocks noGrp="1"/>
          </p:cNvSpPr>
          <p:nvPr>
            <p:ph type="title"/>
          </p:nvPr>
        </p:nvSpPr>
        <p:spPr/>
        <p:txBody>
          <a:bodyPr/>
          <a:lstStyle/>
          <a:p>
            <a:r>
              <a:rPr lang="en-US" dirty="0"/>
              <a:t>CONCLUSION :</a:t>
            </a:r>
            <a:endParaRPr lang="en-IN" dirty="0"/>
          </a:p>
        </p:txBody>
      </p:sp>
      <p:sp>
        <p:nvSpPr>
          <p:cNvPr id="3" name="Content Placeholder 2">
            <a:extLst>
              <a:ext uri="{FF2B5EF4-FFF2-40B4-BE49-F238E27FC236}">
                <a16:creationId xmlns:a16="http://schemas.microsoft.com/office/drawing/2014/main" id="{26558AA1-C6C0-30AF-E7A7-78F072B92A03}"/>
              </a:ext>
            </a:extLst>
          </p:cNvPr>
          <p:cNvSpPr>
            <a:spLocks noGrp="1"/>
          </p:cNvSpPr>
          <p:nvPr>
            <p:ph idx="1"/>
          </p:nvPr>
        </p:nvSpPr>
        <p:spPr>
          <a:xfrm>
            <a:off x="1097280" y="3031435"/>
            <a:ext cx="10058400" cy="1320799"/>
          </a:xfrm>
        </p:spPr>
        <p:txBody>
          <a:bodyPr>
            <a:normAutofit/>
          </a:bodyPr>
          <a:lstStyle/>
          <a:p>
            <a:pPr marL="88900">
              <a:spcBef>
                <a:spcPts val="310"/>
              </a:spcBef>
              <a:spcAft>
                <a:spcPts val="0"/>
              </a:spcAft>
            </a:pPr>
            <a:r>
              <a:rPr lang="en-US" sz="2000" dirty="0">
                <a:solidFill>
                  <a:srgbClr val="1F2023"/>
                </a:solidFill>
                <a:effectLst/>
                <a:ea typeface="Times New Roman" panose="02020603050405020304" pitchFamily="18" charset="0"/>
              </a:rPr>
              <a:t>This project helps for Supermarket owners who wants develop their business.</a:t>
            </a:r>
            <a:endParaRPr lang="en-IN" sz="2000" dirty="0">
              <a:effectLst/>
              <a:ea typeface="Times New Roman" panose="02020603050405020304" pitchFamily="18" charset="0"/>
            </a:endParaRPr>
          </a:p>
          <a:p>
            <a:pPr marL="88900">
              <a:spcBef>
                <a:spcPts val="310"/>
              </a:spcBef>
              <a:spcAft>
                <a:spcPts val="0"/>
              </a:spcAft>
            </a:pPr>
            <a:r>
              <a:rPr lang="en-US" sz="2000" dirty="0">
                <a:solidFill>
                  <a:srgbClr val="1F2023"/>
                </a:solidFill>
                <a:ea typeface="Times New Roman" panose="02020603050405020304" pitchFamily="18" charset="0"/>
              </a:rPr>
              <a:t>We</a:t>
            </a:r>
            <a:r>
              <a:rPr lang="en-US" sz="2000" dirty="0">
                <a:solidFill>
                  <a:srgbClr val="1F2023"/>
                </a:solidFill>
                <a:effectLst/>
                <a:ea typeface="Times New Roman" panose="02020603050405020304" pitchFamily="18" charset="0"/>
              </a:rPr>
              <a:t> have plotted many visualizations from that we got useful insights.</a:t>
            </a:r>
            <a:endParaRPr lang="en-IN" sz="2000" dirty="0">
              <a:effectLst/>
              <a:ea typeface="Times New Roman" panose="02020603050405020304" pitchFamily="18" charset="0"/>
            </a:endParaRPr>
          </a:p>
          <a:p>
            <a:pPr marL="88900">
              <a:spcBef>
                <a:spcPts val="310"/>
              </a:spcBef>
              <a:spcAft>
                <a:spcPts val="0"/>
              </a:spcAft>
            </a:pPr>
            <a:r>
              <a:rPr lang="en-US" sz="2000" dirty="0">
                <a:solidFill>
                  <a:srgbClr val="1F2023"/>
                </a:solidFill>
                <a:ea typeface="Times New Roman" panose="02020603050405020304" pitchFamily="18" charset="0"/>
              </a:rPr>
              <a:t>We</a:t>
            </a:r>
            <a:r>
              <a:rPr lang="en-US" sz="2000" dirty="0">
                <a:solidFill>
                  <a:srgbClr val="1F2023"/>
                </a:solidFill>
                <a:effectLst/>
                <a:ea typeface="Times New Roman" panose="02020603050405020304" pitchFamily="18" charset="0"/>
              </a:rPr>
              <a:t> have applied most of the regression models .</a:t>
            </a:r>
            <a:endParaRPr lang="en-IN" sz="2000" dirty="0">
              <a:effectLst/>
              <a:ea typeface="Times New Roman" panose="02020603050405020304" pitchFamily="18" charset="0"/>
            </a:endParaRPr>
          </a:p>
        </p:txBody>
      </p:sp>
    </p:spTree>
    <p:extLst>
      <p:ext uri="{BB962C8B-B14F-4D97-AF65-F5344CB8AC3E}">
        <p14:creationId xmlns:p14="http://schemas.microsoft.com/office/powerpoint/2010/main" val="863086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94BCB-80D4-9AD6-C1B0-6486E920D048}"/>
              </a:ext>
            </a:extLst>
          </p:cNvPr>
          <p:cNvSpPr>
            <a:spLocks noGrp="1"/>
          </p:cNvSpPr>
          <p:nvPr>
            <p:ph type="title" idx="4294967295"/>
          </p:nvPr>
        </p:nvSpPr>
        <p:spPr>
          <a:xfrm>
            <a:off x="2133600" y="287338"/>
            <a:ext cx="10058400" cy="1449387"/>
          </a:xfrm>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212C0FA4-C958-A72D-4657-C6ACDFC6B734}"/>
              </a:ext>
            </a:extLst>
          </p:cNvPr>
          <p:cNvPicPr>
            <a:picLocks noGrp="1" noChangeAspect="1"/>
          </p:cNvPicPr>
          <p:nvPr>
            <p:ph idx="4294967295"/>
          </p:nvPr>
        </p:nvPicPr>
        <p:blipFill>
          <a:blip r:embed="rId2">
            <a:extLst>
              <a:ext uri="{837473B0-CC2E-450A-ABE3-18F120FF3D39}">
                <a1611:picAttrSrcUrl xmlns:a1611="http://schemas.microsoft.com/office/drawing/2016/11/main" r:id="rId3"/>
              </a:ext>
            </a:extLst>
          </a:blip>
          <a:stretch>
            <a:fillRect/>
          </a:stretch>
        </p:blipFill>
        <p:spPr>
          <a:xfrm>
            <a:off x="1405636" y="613117"/>
            <a:ext cx="9380728" cy="5631766"/>
          </a:xfrm>
        </p:spPr>
      </p:pic>
    </p:spTree>
    <p:extLst>
      <p:ext uri="{BB962C8B-B14F-4D97-AF65-F5344CB8AC3E}">
        <p14:creationId xmlns:p14="http://schemas.microsoft.com/office/powerpoint/2010/main" val="1515737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7C2FE-7B27-6177-8515-9475FEFFDE6B}"/>
              </a:ext>
            </a:extLst>
          </p:cNvPr>
          <p:cNvSpPr>
            <a:spLocks noGrp="1"/>
          </p:cNvSpPr>
          <p:nvPr>
            <p:ph type="title"/>
          </p:nvPr>
        </p:nvSpPr>
        <p:spPr/>
        <p:txBody>
          <a:bodyPr/>
          <a:lstStyle/>
          <a:p>
            <a:r>
              <a:rPr lang="en-US" dirty="0"/>
              <a:t>INTRODUCTION :</a:t>
            </a:r>
            <a:endParaRPr lang="en-IN" dirty="0"/>
          </a:p>
        </p:txBody>
      </p:sp>
      <p:sp>
        <p:nvSpPr>
          <p:cNvPr id="3" name="Content Placeholder 2">
            <a:extLst>
              <a:ext uri="{FF2B5EF4-FFF2-40B4-BE49-F238E27FC236}">
                <a16:creationId xmlns:a16="http://schemas.microsoft.com/office/drawing/2014/main" id="{FEB6115B-0B95-9EE1-5B32-591567AD63D6}"/>
              </a:ext>
            </a:extLst>
          </p:cNvPr>
          <p:cNvSpPr>
            <a:spLocks noGrp="1"/>
          </p:cNvSpPr>
          <p:nvPr>
            <p:ph idx="1"/>
          </p:nvPr>
        </p:nvSpPr>
        <p:spPr/>
        <p:txBody>
          <a:bodyPr>
            <a:normAutofit fontScale="40000" lnSpcReduction="20000"/>
          </a:bodyPr>
          <a:lstStyle/>
          <a:p>
            <a:pPr>
              <a:buFont typeface="Wingdings" panose="05000000000000000000" pitchFamily="2" charset="2"/>
              <a:buChar char="Ø"/>
            </a:pPr>
            <a:r>
              <a:rPr lang="en-IN" sz="5000" b="1" dirty="0"/>
              <a:t>CONTEXT :</a:t>
            </a:r>
          </a:p>
          <a:p>
            <a:pPr marL="0" indent="0">
              <a:buNone/>
            </a:pPr>
            <a:r>
              <a:rPr lang="en-IN" sz="5000" b="1" dirty="0"/>
              <a:t>          </a:t>
            </a:r>
            <a:r>
              <a:rPr lang="en-IN" sz="5000" dirty="0"/>
              <a:t>The growth of supermarkets in most populated cities are increasing and market competitions are also high. The dataset is one of the historical sales of supermarket company which has recorded in 3 different branches for 3 months data. Predictive data analytics methods are easy to apply with this dataset.</a:t>
            </a:r>
          </a:p>
          <a:p>
            <a:pPr>
              <a:buFont typeface="Wingdings" panose="05000000000000000000" pitchFamily="2" charset="2"/>
              <a:buChar char="Ø"/>
            </a:pPr>
            <a:r>
              <a:rPr lang="en-IN" sz="5000" b="1" dirty="0"/>
              <a:t>ATTRIBUTE INFORMATON</a:t>
            </a:r>
          </a:p>
          <a:p>
            <a:pPr marL="0" indent="0">
              <a:buNone/>
            </a:pPr>
            <a:r>
              <a:rPr lang="en-IN" sz="5000" b="1" dirty="0"/>
              <a:t>       </a:t>
            </a:r>
            <a:r>
              <a:rPr lang="en-IN" sz="5000" dirty="0"/>
              <a:t>Invoice id : computer generated sales slip invoice identification number</a:t>
            </a:r>
          </a:p>
          <a:p>
            <a:pPr marL="0" indent="0">
              <a:buNone/>
            </a:pPr>
            <a:r>
              <a:rPr lang="en-IN" sz="5000" b="1" dirty="0"/>
              <a:t>       </a:t>
            </a:r>
            <a:r>
              <a:rPr lang="en-IN" sz="5000" dirty="0"/>
              <a:t>Branch : Branch of supercentre ( 3 branches are available identified by A,B,C).</a:t>
            </a:r>
          </a:p>
          <a:p>
            <a:pPr marL="0" indent="0">
              <a:buNone/>
            </a:pPr>
            <a:r>
              <a:rPr lang="en-IN" sz="5000" dirty="0"/>
              <a:t>        Customer type : Type of customers, recorded by the members for customers using                         	                     member card and normal for without member card.</a:t>
            </a:r>
          </a:p>
          <a:p>
            <a:endParaRPr lang="en-IN" dirty="0"/>
          </a:p>
        </p:txBody>
      </p:sp>
    </p:spTree>
    <p:extLst>
      <p:ext uri="{BB962C8B-B14F-4D97-AF65-F5344CB8AC3E}">
        <p14:creationId xmlns:p14="http://schemas.microsoft.com/office/powerpoint/2010/main" val="4145940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C48E0-FEA0-9F2D-0887-DD55F4CC6754}"/>
              </a:ext>
            </a:extLst>
          </p:cNvPr>
          <p:cNvSpPr>
            <a:spLocks noGrp="1"/>
          </p:cNvSpPr>
          <p:nvPr>
            <p:ph type="title"/>
          </p:nvPr>
        </p:nvSpPr>
        <p:spPr/>
        <p:txBody>
          <a:bodyPr/>
          <a:lstStyle/>
          <a:p>
            <a:r>
              <a:rPr lang="en-US" dirty="0"/>
              <a:t>INTRODUCTION :</a:t>
            </a:r>
            <a:endParaRPr lang="en-IN" dirty="0"/>
          </a:p>
        </p:txBody>
      </p:sp>
      <p:sp>
        <p:nvSpPr>
          <p:cNvPr id="3" name="Content Placeholder 2">
            <a:extLst>
              <a:ext uri="{FF2B5EF4-FFF2-40B4-BE49-F238E27FC236}">
                <a16:creationId xmlns:a16="http://schemas.microsoft.com/office/drawing/2014/main" id="{C00248A1-C3FB-0831-5B56-CD4620C49EDC}"/>
              </a:ext>
            </a:extLst>
          </p:cNvPr>
          <p:cNvSpPr>
            <a:spLocks noGrp="1"/>
          </p:cNvSpPr>
          <p:nvPr>
            <p:ph idx="1"/>
          </p:nvPr>
        </p:nvSpPr>
        <p:spPr/>
        <p:txBody>
          <a:bodyPr>
            <a:normAutofit/>
          </a:bodyPr>
          <a:lstStyle/>
          <a:p>
            <a:r>
              <a:rPr lang="en-IN" sz="2000" dirty="0"/>
              <a:t>City : Location of supercentres</a:t>
            </a:r>
          </a:p>
          <a:p>
            <a:r>
              <a:rPr lang="en-IN" sz="2000" dirty="0"/>
              <a:t>Gender : Gender type of customer</a:t>
            </a:r>
          </a:p>
          <a:p>
            <a:pPr marL="0" indent="0">
              <a:buNone/>
            </a:pPr>
            <a:r>
              <a:rPr lang="en-IN" sz="2000" dirty="0"/>
              <a:t>Product line : General item categorization groups-Electronic accessories, Fashion accessories 		         , Food and beverages , Health and beauty, Home and lifestyle , Sports and t   		           travel.</a:t>
            </a:r>
          </a:p>
          <a:p>
            <a:pPr marL="0" indent="0">
              <a:buNone/>
            </a:pPr>
            <a:r>
              <a:rPr lang="en-IN" sz="2000" dirty="0"/>
              <a:t>Unit price : Price of each product in $</a:t>
            </a:r>
          </a:p>
          <a:p>
            <a:pPr marL="0" indent="0">
              <a:buNone/>
            </a:pPr>
            <a:r>
              <a:rPr lang="en-IN" sz="2000" dirty="0"/>
              <a:t>Quantity : Number of products purchased by customer.</a:t>
            </a:r>
          </a:p>
          <a:p>
            <a:pPr marL="0" indent="0">
              <a:buNone/>
            </a:pPr>
            <a:r>
              <a:rPr lang="en-IN" sz="2000" dirty="0"/>
              <a:t> Tax:5% tax fee for customer buying.</a:t>
            </a:r>
          </a:p>
          <a:p>
            <a:endParaRPr lang="en-IN" dirty="0"/>
          </a:p>
        </p:txBody>
      </p:sp>
    </p:spTree>
    <p:extLst>
      <p:ext uri="{BB962C8B-B14F-4D97-AF65-F5344CB8AC3E}">
        <p14:creationId xmlns:p14="http://schemas.microsoft.com/office/powerpoint/2010/main" val="1501364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5E462-5857-35A1-2F7C-77B95CBBE874}"/>
              </a:ext>
            </a:extLst>
          </p:cNvPr>
          <p:cNvSpPr>
            <a:spLocks noGrp="1"/>
          </p:cNvSpPr>
          <p:nvPr>
            <p:ph type="title"/>
          </p:nvPr>
        </p:nvSpPr>
        <p:spPr/>
        <p:txBody>
          <a:bodyPr/>
          <a:lstStyle/>
          <a:p>
            <a:r>
              <a:rPr lang="en-US" dirty="0"/>
              <a:t>INTRODUCTION : </a:t>
            </a:r>
            <a:endParaRPr lang="en-IN" dirty="0"/>
          </a:p>
        </p:txBody>
      </p:sp>
      <p:sp>
        <p:nvSpPr>
          <p:cNvPr id="3" name="Content Placeholder 2">
            <a:extLst>
              <a:ext uri="{FF2B5EF4-FFF2-40B4-BE49-F238E27FC236}">
                <a16:creationId xmlns:a16="http://schemas.microsoft.com/office/drawing/2014/main" id="{35634E34-29B6-3851-6B95-12F14021DE49}"/>
              </a:ext>
            </a:extLst>
          </p:cNvPr>
          <p:cNvSpPr>
            <a:spLocks noGrp="1"/>
          </p:cNvSpPr>
          <p:nvPr>
            <p:ph idx="1"/>
          </p:nvPr>
        </p:nvSpPr>
        <p:spPr/>
        <p:txBody>
          <a:bodyPr>
            <a:normAutofit fontScale="92500"/>
          </a:bodyPr>
          <a:lstStyle/>
          <a:p>
            <a:pPr marL="0" indent="0">
              <a:buNone/>
            </a:pPr>
            <a:r>
              <a:rPr lang="en-IN" sz="2200" dirty="0"/>
              <a:t>Total</a:t>
            </a:r>
            <a:r>
              <a:rPr lang="en-IN" sz="2000" dirty="0"/>
              <a:t> : Total price including tax.</a:t>
            </a:r>
          </a:p>
          <a:p>
            <a:pPr marL="0" indent="0">
              <a:buNone/>
            </a:pPr>
            <a:r>
              <a:rPr lang="en-IN" sz="2000" dirty="0"/>
              <a:t>Date : Date of purchase(Record available from January 2019 to March 2019)</a:t>
            </a:r>
          </a:p>
          <a:p>
            <a:pPr marL="0" indent="0">
              <a:buNone/>
            </a:pPr>
            <a:r>
              <a:rPr lang="en-IN" sz="2000" dirty="0"/>
              <a:t>Time : Purchase time(10am to 9pm)</a:t>
            </a:r>
          </a:p>
          <a:p>
            <a:pPr marL="0" indent="0">
              <a:buNone/>
            </a:pPr>
            <a:r>
              <a:rPr lang="en-IN" sz="2000" dirty="0"/>
              <a:t> Payment : Payment used by customer for purchase (3 methods are available </a:t>
            </a:r>
            <a:r>
              <a:rPr lang="en-IN" sz="2000" dirty="0" err="1"/>
              <a:t>cash,credit</a:t>
            </a:r>
            <a:r>
              <a:rPr lang="en-IN" sz="2000" dirty="0"/>
              <a:t> card and 	   	    E-wallet)</a:t>
            </a:r>
          </a:p>
          <a:p>
            <a:pPr marL="0" indent="0">
              <a:buNone/>
            </a:pPr>
            <a:r>
              <a:rPr lang="en-IN" sz="2000" dirty="0"/>
              <a:t>COGS: Cost of goods sold</a:t>
            </a:r>
          </a:p>
          <a:p>
            <a:pPr marL="0" indent="0">
              <a:buNone/>
            </a:pPr>
            <a:r>
              <a:rPr lang="en-IN" sz="2000" dirty="0"/>
              <a:t>Gross margin percentage : Gross margin percentage.</a:t>
            </a:r>
          </a:p>
          <a:p>
            <a:pPr marL="0" indent="0">
              <a:buNone/>
            </a:pPr>
            <a:r>
              <a:rPr lang="en-IN" sz="2000" dirty="0"/>
              <a:t> Rating: customer satisfaction rating on their overall shopping experience(On a scale of 1 to 10)</a:t>
            </a:r>
          </a:p>
          <a:p>
            <a:endParaRPr lang="en-IN" dirty="0"/>
          </a:p>
        </p:txBody>
      </p:sp>
    </p:spTree>
    <p:extLst>
      <p:ext uri="{BB962C8B-B14F-4D97-AF65-F5344CB8AC3E}">
        <p14:creationId xmlns:p14="http://schemas.microsoft.com/office/powerpoint/2010/main" val="384475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40E5F-FF8F-480C-71E7-3FC0E18530F5}"/>
              </a:ext>
            </a:extLst>
          </p:cNvPr>
          <p:cNvSpPr>
            <a:spLocks noGrp="1"/>
          </p:cNvSpPr>
          <p:nvPr>
            <p:ph type="title"/>
          </p:nvPr>
        </p:nvSpPr>
        <p:spPr/>
        <p:txBody>
          <a:bodyPr/>
          <a:lstStyle/>
          <a:p>
            <a:r>
              <a:rPr lang="en-US" dirty="0"/>
              <a:t>ACKNOWLEDGEMENT &amp; PURPOSE :</a:t>
            </a:r>
            <a:endParaRPr lang="en-IN" dirty="0"/>
          </a:p>
        </p:txBody>
      </p:sp>
      <p:sp>
        <p:nvSpPr>
          <p:cNvPr id="3" name="Content Placeholder 2">
            <a:extLst>
              <a:ext uri="{FF2B5EF4-FFF2-40B4-BE49-F238E27FC236}">
                <a16:creationId xmlns:a16="http://schemas.microsoft.com/office/drawing/2014/main" id="{CC911115-A344-5DD2-CFAE-3515208C9599}"/>
              </a:ext>
            </a:extLst>
          </p:cNvPr>
          <p:cNvSpPr>
            <a:spLocks noGrp="1"/>
          </p:cNvSpPr>
          <p:nvPr>
            <p:ph idx="1"/>
          </p:nvPr>
        </p:nvSpPr>
        <p:spPr/>
        <p:txBody>
          <a:bodyPr/>
          <a:lstStyle/>
          <a:p>
            <a:endParaRPr lang="en-IN" sz="2000" dirty="0"/>
          </a:p>
          <a:p>
            <a:endParaRPr lang="en-IN" sz="2000" dirty="0"/>
          </a:p>
          <a:p>
            <a:r>
              <a:rPr lang="en-IN" sz="2000" dirty="0"/>
              <a:t>Thanks to all who take time and energy to perform kernels with this dataset and reviewers. This dataset can be used for predict  the future  sales of supermarket.</a:t>
            </a:r>
            <a:r>
              <a:rPr lang="en-US" sz="2000" dirty="0">
                <a:effectLst/>
                <a:ea typeface="Yu Mincho" panose="02020400000000000000" pitchFamily="18" charset="-128"/>
                <a:cs typeface="Times New Roman" panose="02020603050405020304" pitchFamily="18" charset="0"/>
              </a:rPr>
              <a:t> The Machine Learning Techniques we used in this project are Linear Regression, K-nearest Neighbors, Support Vector Regression, Decision Tree Regression, Long Short-term Memory Regression etc.</a:t>
            </a:r>
            <a:endParaRPr lang="en-IN" dirty="0"/>
          </a:p>
        </p:txBody>
      </p:sp>
    </p:spTree>
    <p:extLst>
      <p:ext uri="{BB962C8B-B14F-4D97-AF65-F5344CB8AC3E}">
        <p14:creationId xmlns:p14="http://schemas.microsoft.com/office/powerpoint/2010/main" val="3624443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B43F1-8C4D-90B1-8628-0E9E21F7A328}"/>
              </a:ext>
            </a:extLst>
          </p:cNvPr>
          <p:cNvSpPr>
            <a:spLocks noGrp="1"/>
          </p:cNvSpPr>
          <p:nvPr>
            <p:ph type="title"/>
          </p:nvPr>
        </p:nvSpPr>
        <p:spPr/>
        <p:txBody>
          <a:bodyPr/>
          <a:lstStyle/>
          <a:p>
            <a:r>
              <a:rPr lang="en-US" dirty="0"/>
              <a:t>MOTIVATION :</a:t>
            </a:r>
            <a:endParaRPr lang="en-IN" dirty="0"/>
          </a:p>
        </p:txBody>
      </p:sp>
      <p:sp>
        <p:nvSpPr>
          <p:cNvPr id="3" name="Content Placeholder 2">
            <a:extLst>
              <a:ext uri="{FF2B5EF4-FFF2-40B4-BE49-F238E27FC236}">
                <a16:creationId xmlns:a16="http://schemas.microsoft.com/office/drawing/2014/main" id="{93A7A55E-88BA-5D5D-B04A-AE42D74E42B3}"/>
              </a:ext>
            </a:extLst>
          </p:cNvPr>
          <p:cNvSpPr>
            <a:spLocks noGrp="1"/>
          </p:cNvSpPr>
          <p:nvPr>
            <p:ph idx="1"/>
          </p:nvPr>
        </p:nvSpPr>
        <p:spPr/>
        <p:txBody>
          <a:bodyPr>
            <a:normAutofit lnSpcReduction="10000"/>
          </a:bodyPr>
          <a:lstStyle/>
          <a:p>
            <a:r>
              <a:rPr lang="en-US" sz="2000" b="0" i="0" dirty="0">
                <a:solidFill>
                  <a:schemeClr val="tx1">
                    <a:lumMod val="85000"/>
                    <a:lumOff val="15000"/>
                  </a:schemeClr>
                </a:solidFill>
                <a:effectLst/>
              </a:rPr>
              <a:t>The success of a supermarket can be gauged by its sales. The growth of retail store &amp; supermarket sales is directly proportional to the customer experience as </a:t>
            </a:r>
            <a:r>
              <a:rPr lang="en-US" sz="2000" b="1" i="0" dirty="0">
                <a:solidFill>
                  <a:schemeClr val="tx1">
                    <a:lumMod val="85000"/>
                    <a:lumOff val="15000"/>
                  </a:schemeClr>
                </a:solidFill>
                <a:effectLst/>
              </a:rPr>
              <a:t>sales are linked to consumer satisfaction</a:t>
            </a:r>
            <a:r>
              <a:rPr lang="en-US" sz="2000" b="0" i="0" dirty="0">
                <a:solidFill>
                  <a:schemeClr val="tx1">
                    <a:lumMod val="85000"/>
                    <a:lumOff val="15000"/>
                  </a:schemeClr>
                </a:solidFill>
                <a:effectLst/>
              </a:rPr>
              <a:t>. The higher the consumer satisfaction, the better your sales performance will be.</a:t>
            </a:r>
          </a:p>
          <a:p>
            <a:r>
              <a:rPr lang="en-US" sz="2000" b="1" i="0" dirty="0">
                <a:solidFill>
                  <a:schemeClr val="bg2">
                    <a:lumMod val="10000"/>
                  </a:schemeClr>
                </a:solidFill>
                <a:effectLst/>
              </a:rPr>
              <a:t>Inventory</a:t>
            </a:r>
            <a:r>
              <a:rPr lang="en-US" sz="2000" b="0" i="0" dirty="0">
                <a:solidFill>
                  <a:schemeClr val="bg2">
                    <a:lumMod val="10000"/>
                  </a:schemeClr>
                </a:solidFill>
                <a:effectLst/>
              </a:rPr>
              <a:t> is an important asset sitting on the shelves of the supermarket. It plays an instrumental role in the fate of the store.</a:t>
            </a:r>
          </a:p>
          <a:p>
            <a:r>
              <a:rPr lang="en-US" sz="2000" b="1" i="0" dirty="0">
                <a:solidFill>
                  <a:schemeClr val="bg2">
                    <a:lumMod val="10000"/>
                  </a:schemeClr>
                </a:solidFill>
                <a:effectLst/>
              </a:rPr>
              <a:t>Strong desire</a:t>
            </a:r>
            <a:r>
              <a:rPr lang="en-US" sz="2000" b="0" i="0" dirty="0">
                <a:solidFill>
                  <a:schemeClr val="bg2">
                    <a:lumMod val="10000"/>
                  </a:schemeClr>
                </a:solidFill>
                <a:effectLst/>
              </a:rPr>
              <a:t>, the most important element in sales, will provide the incentive to make the changes even when it is difficult or uncomfortable." Commitment is having a plan to achieve that goal. "Commitment is a measure of whether you will do whatever it takes to achieve success in sales.</a:t>
            </a:r>
            <a:endParaRPr lang="en-IN" dirty="0"/>
          </a:p>
        </p:txBody>
      </p:sp>
    </p:spTree>
    <p:extLst>
      <p:ext uri="{BB962C8B-B14F-4D97-AF65-F5344CB8AC3E}">
        <p14:creationId xmlns:p14="http://schemas.microsoft.com/office/powerpoint/2010/main" val="3646483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92989-9650-6457-7EB3-A6D102F151F8}"/>
              </a:ext>
            </a:extLst>
          </p:cNvPr>
          <p:cNvSpPr>
            <a:spLocks noGrp="1"/>
          </p:cNvSpPr>
          <p:nvPr>
            <p:ph type="title"/>
          </p:nvPr>
        </p:nvSpPr>
        <p:spPr/>
        <p:txBody>
          <a:bodyPr/>
          <a:lstStyle/>
          <a:p>
            <a:r>
              <a:rPr lang="en-US" dirty="0"/>
              <a:t>KEYWORDS &amp; DEFINITIONS :</a:t>
            </a:r>
            <a:endParaRPr lang="en-IN" dirty="0"/>
          </a:p>
        </p:txBody>
      </p:sp>
      <p:sp>
        <p:nvSpPr>
          <p:cNvPr id="3" name="Content Placeholder 2">
            <a:extLst>
              <a:ext uri="{FF2B5EF4-FFF2-40B4-BE49-F238E27FC236}">
                <a16:creationId xmlns:a16="http://schemas.microsoft.com/office/drawing/2014/main" id="{E20CE30C-8D0F-E9E8-550D-7D31EE60E779}"/>
              </a:ext>
            </a:extLst>
          </p:cNvPr>
          <p:cNvSpPr>
            <a:spLocks noGrp="1"/>
          </p:cNvSpPr>
          <p:nvPr>
            <p:ph idx="1"/>
          </p:nvPr>
        </p:nvSpPr>
        <p:spPr/>
        <p:txBody>
          <a:bodyPr/>
          <a:lstStyle/>
          <a:p>
            <a:r>
              <a:rPr lang="en-US" sz="2000" dirty="0">
                <a:latin typeface="Franklin Gothic Demi Cond" panose="020B0706030402020204" pitchFamily="34" charset="0"/>
              </a:rPr>
              <a:t>MACHINE LEARNING </a:t>
            </a:r>
            <a:r>
              <a:rPr lang="en-US" sz="2000" dirty="0"/>
              <a:t>: </a:t>
            </a:r>
            <a:r>
              <a:rPr lang="en-US" sz="2000" i="0" dirty="0">
                <a:solidFill>
                  <a:srgbClr val="202124"/>
                </a:solidFill>
                <a:effectLst/>
              </a:rPr>
              <a:t>Machine learning is a subfield of artificial intelligence, which is broadly defined as the capability of a machine to imitate intelligent human behavior.</a:t>
            </a:r>
          </a:p>
          <a:p>
            <a:r>
              <a:rPr lang="en-US" sz="2000" dirty="0">
                <a:solidFill>
                  <a:srgbClr val="202124"/>
                </a:solidFill>
                <a:latin typeface="Franklin Gothic Demi Cond" panose="020B0706030402020204" pitchFamily="34" charset="0"/>
              </a:rPr>
              <a:t>REGRESSION</a:t>
            </a:r>
            <a:r>
              <a:rPr lang="en-US" sz="2000" dirty="0">
                <a:solidFill>
                  <a:srgbClr val="202124"/>
                </a:solidFill>
              </a:rPr>
              <a:t> : </a:t>
            </a:r>
            <a:r>
              <a:rPr lang="en-US" sz="2000" i="0" dirty="0">
                <a:solidFill>
                  <a:srgbClr val="202124"/>
                </a:solidFill>
                <a:effectLst/>
              </a:rPr>
              <a:t>Regression is a technique for investigating the relationship between independent variables or features and a dependent variable or outcome.</a:t>
            </a:r>
          </a:p>
          <a:p>
            <a:r>
              <a:rPr lang="en-US" sz="2000" dirty="0">
                <a:solidFill>
                  <a:srgbClr val="202124"/>
                </a:solidFill>
                <a:latin typeface="Franklin Gothic Demi Cond" panose="020B0706030402020204" pitchFamily="34" charset="0"/>
              </a:rPr>
              <a:t>DATASET</a:t>
            </a:r>
            <a:r>
              <a:rPr lang="en-US" sz="2000" dirty="0">
                <a:solidFill>
                  <a:srgbClr val="202124"/>
                </a:solidFill>
              </a:rPr>
              <a:t> : A</a:t>
            </a:r>
            <a:r>
              <a:rPr lang="en-US" sz="2000" i="0" dirty="0">
                <a:solidFill>
                  <a:srgbClr val="202124"/>
                </a:solidFill>
                <a:effectLst/>
              </a:rPr>
              <a:t> collection of related sets of information that is composed of separate elements but can be manipulated as a unit by a computer.</a:t>
            </a:r>
          </a:p>
          <a:p>
            <a:r>
              <a:rPr lang="en-US" sz="2000" dirty="0">
                <a:solidFill>
                  <a:srgbClr val="202124"/>
                </a:solidFill>
                <a:latin typeface="Franklin Gothic Demi Cond" panose="020B0706030402020204" pitchFamily="34" charset="0"/>
              </a:rPr>
              <a:t>ALGORITHM</a:t>
            </a:r>
            <a:r>
              <a:rPr lang="en-US" sz="2000" dirty="0">
                <a:solidFill>
                  <a:srgbClr val="202124"/>
                </a:solidFill>
              </a:rPr>
              <a:t> : A</a:t>
            </a:r>
            <a:r>
              <a:rPr lang="en-US" sz="2000" i="0" dirty="0">
                <a:solidFill>
                  <a:srgbClr val="202124"/>
                </a:solidFill>
                <a:effectLst/>
              </a:rPr>
              <a:t> process or set of rules to be followed in calculations or other problem-solving operations, especially by a computer.</a:t>
            </a:r>
          </a:p>
          <a:p>
            <a:endParaRPr lang="en-IN" dirty="0"/>
          </a:p>
        </p:txBody>
      </p:sp>
    </p:spTree>
    <p:extLst>
      <p:ext uri="{BB962C8B-B14F-4D97-AF65-F5344CB8AC3E}">
        <p14:creationId xmlns:p14="http://schemas.microsoft.com/office/powerpoint/2010/main" val="3379104379"/>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2.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{6ACD0251-0878-49D4-BAF6-6CDC1AD0403C}tf33845126_win32</Template>
  <TotalTime>841</TotalTime>
  <Words>1329</Words>
  <Application>Microsoft Office PowerPoint</Application>
  <PresentationFormat>Widescreen</PresentationFormat>
  <Paragraphs>114</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Bookman Old Style</vt:lpstr>
      <vt:lpstr>Calibri</vt:lpstr>
      <vt:lpstr>Franklin Gothic Book</vt:lpstr>
      <vt:lpstr>Franklin Gothic Demi Cond</vt:lpstr>
      <vt:lpstr>Wingdings</vt:lpstr>
      <vt:lpstr>1_RetrospectVTI</vt:lpstr>
      <vt:lpstr>SUPERMARKET SALES ANALYSIS</vt:lpstr>
      <vt:lpstr>CONTENTS :</vt:lpstr>
      <vt:lpstr>ABSTRACT :</vt:lpstr>
      <vt:lpstr>INTRODUCTION :</vt:lpstr>
      <vt:lpstr>INTRODUCTION :</vt:lpstr>
      <vt:lpstr>INTRODUCTION : </vt:lpstr>
      <vt:lpstr>ACKNOWLEDGEMENT &amp; PURPOSE :</vt:lpstr>
      <vt:lpstr>MOTIVATION :</vt:lpstr>
      <vt:lpstr>KEYWORDS &amp; DEFINITIONS :</vt:lpstr>
      <vt:lpstr>METHODOLOGIES :</vt:lpstr>
      <vt:lpstr>1. DATA COLLECTION :</vt:lpstr>
      <vt:lpstr>2. DATA PREPROCESSING :</vt:lpstr>
      <vt:lpstr>PowerPoint Presentation</vt:lpstr>
      <vt:lpstr>PowerPoint Presentation</vt:lpstr>
      <vt:lpstr>PowerPoint Presentation</vt:lpstr>
      <vt:lpstr>PowerPoint Presentation</vt:lpstr>
      <vt:lpstr>3. EXPLORATORY DATA ANALYSIS : </vt:lpstr>
      <vt:lpstr>PowerPoint Presentation</vt:lpstr>
      <vt:lpstr>PowerPoint Presentation</vt:lpstr>
      <vt:lpstr>PowerPoint Presentation</vt:lpstr>
      <vt:lpstr>PowerPoint Presentation</vt:lpstr>
      <vt:lpstr>PowerPoint Presentation</vt:lpstr>
      <vt:lpstr>PowerPoint Presentation</vt:lpstr>
      <vt:lpstr>4. MODEL FITTING :</vt:lpstr>
      <vt:lpstr>PowerPoint Presentation</vt:lpstr>
      <vt:lpstr>PowerPoint Presentation</vt:lpstr>
      <vt:lpstr>PowerPoint Presentation</vt:lpstr>
      <vt:lpstr>PowerPoint Presentation</vt:lpstr>
      <vt:lpstr>RESULTS :</vt:lpstr>
      <vt:lpstr>PowerPoint Presentation</vt:lpstr>
      <vt:lpstr>PowerPoint Presentation</vt:lpstr>
      <vt:lpstr>CONCLUSION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SUPERMARKET SALES ANALYSIS</dc:title>
  <dc:creator>Pavan kalyan</dc:creator>
  <cp:lastModifiedBy>Pavan kalyan</cp:lastModifiedBy>
  <cp:revision>23</cp:revision>
  <dcterms:created xsi:type="dcterms:W3CDTF">2022-11-09T06:17:07Z</dcterms:created>
  <dcterms:modified xsi:type="dcterms:W3CDTF">2022-11-16T14:26:16Z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